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diagrams/data1.xml" ContentType="application/vnd.openxmlformats-officedocument.drawingml.diagramData+xml"/>
  <Override PartName="/ppt/presentation.xml" ContentType="application/vnd.openxmlformats-officedocument.presentationml.presentation.main+xml"/>
  <Override PartName="/ppt/slides/slide52.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3.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diagrams/layout1.xml" ContentType="application/vnd.openxmlformats-officedocument.drawingml.diagramLayout+xml"/>
  <Override PartName="/ppt/theme/theme1.xml" ContentType="application/vnd.openxmlformats-officedocument.theme+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9" r:id="rId18"/>
    <p:sldId id="274" r:id="rId19"/>
    <p:sldId id="279" r:id="rId20"/>
    <p:sldId id="278" r:id="rId21"/>
    <p:sldId id="272" r:id="rId22"/>
    <p:sldId id="276" r:id="rId23"/>
    <p:sldId id="277" r:id="rId24"/>
    <p:sldId id="306" r:id="rId25"/>
    <p:sldId id="307" r:id="rId26"/>
    <p:sldId id="308" r:id="rId27"/>
    <p:sldId id="273" r:id="rId28"/>
    <p:sldId id="290" r:id="rId29"/>
    <p:sldId id="288" r:id="rId30"/>
    <p:sldId id="287" r:id="rId31"/>
    <p:sldId id="291" r:id="rId32"/>
    <p:sldId id="292" r:id="rId33"/>
    <p:sldId id="293" r:id="rId34"/>
    <p:sldId id="294" r:id="rId35"/>
    <p:sldId id="295" r:id="rId36"/>
    <p:sldId id="296" r:id="rId37"/>
    <p:sldId id="297" r:id="rId38"/>
    <p:sldId id="284" r:id="rId39"/>
    <p:sldId id="285" r:id="rId40"/>
    <p:sldId id="310" r:id="rId41"/>
    <p:sldId id="311" r:id="rId42"/>
    <p:sldId id="312" r:id="rId43"/>
    <p:sldId id="313" r:id="rId44"/>
    <p:sldId id="314" r:id="rId45"/>
    <p:sldId id="315" r:id="rId46"/>
    <p:sldId id="316" r:id="rId47"/>
    <p:sldId id="275" r:id="rId48"/>
    <p:sldId id="298" r:id="rId49"/>
    <p:sldId id="299" r:id="rId50"/>
    <p:sldId id="303" r:id="rId51"/>
    <p:sldId id="304" r:id="rId52"/>
    <p:sldId id="305" r:id="rId53"/>
    <p:sldId id="30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4" autoAdjust="0"/>
    <p:restoredTop sz="94660"/>
  </p:normalViewPr>
  <p:slideViewPr>
    <p:cSldViewPr snapToGrid="0">
      <p:cViewPr varScale="1">
        <p:scale>
          <a:sx n="70" d="100"/>
          <a:sy n="70"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EF4C9-9579-489D-B5BE-9F8F04A6448D}" type="doc">
      <dgm:prSet loTypeId="urn:microsoft.com/office/officeart/2005/8/layout/hProcess9" loCatId="process" qsTypeId="urn:microsoft.com/office/officeart/2005/8/quickstyle/simple1" qsCatId="simple" csTypeId="urn:microsoft.com/office/officeart/2005/8/colors/colorful1" csCatId="colorful" phldr="1"/>
      <dgm:spPr/>
    </dgm:pt>
    <dgm:pt modelId="{3ED504D8-A959-4680-92F8-C42769D66503}">
      <dgm:prSet phldrT="[Text]"/>
      <dgm:spPr/>
      <dgm:t>
        <a:bodyPr/>
        <a:lstStyle/>
        <a:p>
          <a:r>
            <a:rPr lang="ro-RO" dirty="0" smtClean="0"/>
            <a:t>Datele mediului (cerințe externe)</a:t>
          </a:r>
          <a:endParaRPr lang="en-US" dirty="0"/>
        </a:p>
      </dgm:t>
    </dgm:pt>
    <dgm:pt modelId="{64E36580-B1DF-440E-9C14-5CC5808D85E1}" type="parTrans" cxnId="{F38510A0-20C3-488F-A66F-263BB0DFB802}">
      <dgm:prSet/>
      <dgm:spPr/>
      <dgm:t>
        <a:bodyPr/>
        <a:lstStyle/>
        <a:p>
          <a:endParaRPr lang="en-US"/>
        </a:p>
      </dgm:t>
    </dgm:pt>
    <dgm:pt modelId="{605350DE-F5AC-4343-A464-E5D7AF1ADC6F}" type="sibTrans" cxnId="{F38510A0-20C3-488F-A66F-263BB0DFB802}">
      <dgm:prSet/>
      <dgm:spPr/>
      <dgm:t>
        <a:bodyPr/>
        <a:lstStyle/>
        <a:p>
          <a:endParaRPr lang="en-US"/>
        </a:p>
      </dgm:t>
    </dgm:pt>
    <dgm:pt modelId="{67A70A62-BE91-46C4-B9A9-F1B9BBF90580}">
      <dgm:prSet phldrT="[Text]"/>
      <dgm:spPr/>
      <dgm:t>
        <a:bodyPr/>
        <a:lstStyle/>
        <a:p>
          <a:r>
            <a:rPr lang="ro-RO" dirty="0" smtClean="0"/>
            <a:t>Nevoile interne</a:t>
          </a:r>
        </a:p>
        <a:p>
          <a:r>
            <a:rPr lang="ro-RO" dirty="0" smtClean="0"/>
            <a:t>(condiții interne)</a:t>
          </a:r>
          <a:endParaRPr lang="en-US" dirty="0"/>
        </a:p>
      </dgm:t>
    </dgm:pt>
    <dgm:pt modelId="{1CA3856F-4C13-45B7-9A4D-846D570FAAF6}" type="parTrans" cxnId="{0CD095C8-523E-40A6-90C1-79D81D87A629}">
      <dgm:prSet/>
      <dgm:spPr/>
      <dgm:t>
        <a:bodyPr/>
        <a:lstStyle/>
        <a:p>
          <a:endParaRPr lang="en-US"/>
        </a:p>
      </dgm:t>
    </dgm:pt>
    <dgm:pt modelId="{D95933C5-BF14-45C1-820C-D7E401D3DEB1}" type="sibTrans" cxnId="{0CD095C8-523E-40A6-90C1-79D81D87A629}">
      <dgm:prSet/>
      <dgm:spPr/>
      <dgm:t>
        <a:bodyPr/>
        <a:lstStyle/>
        <a:p>
          <a:endParaRPr lang="en-US"/>
        </a:p>
      </dgm:t>
    </dgm:pt>
    <dgm:pt modelId="{95EAAB13-4A73-4B40-B7EB-74EA17D7FC37}">
      <dgm:prSet phldrT="[Text]"/>
      <dgm:spPr/>
      <dgm:t>
        <a:bodyPr/>
        <a:lstStyle/>
        <a:p>
          <a:r>
            <a:rPr lang="ro-RO" dirty="0" smtClean="0"/>
            <a:t>Reacțiile/ acțiunile noastre</a:t>
          </a:r>
          <a:endParaRPr lang="en-US" dirty="0"/>
        </a:p>
      </dgm:t>
    </dgm:pt>
    <dgm:pt modelId="{6FD7BC71-CD2C-4DC5-9C3F-9842CB806DF6}" type="parTrans" cxnId="{193A2B77-5EA8-47F8-9C58-C994AA99330F}">
      <dgm:prSet/>
      <dgm:spPr/>
      <dgm:t>
        <a:bodyPr/>
        <a:lstStyle/>
        <a:p>
          <a:endParaRPr lang="en-US"/>
        </a:p>
      </dgm:t>
    </dgm:pt>
    <dgm:pt modelId="{C72D93B4-50D6-4C9D-896E-224F79ECA671}" type="sibTrans" cxnId="{193A2B77-5EA8-47F8-9C58-C994AA99330F}">
      <dgm:prSet/>
      <dgm:spPr/>
      <dgm:t>
        <a:bodyPr/>
        <a:lstStyle/>
        <a:p>
          <a:endParaRPr lang="en-US"/>
        </a:p>
      </dgm:t>
    </dgm:pt>
    <dgm:pt modelId="{CA84E085-E97B-4B1D-B1C1-F4E7C2511FC6}" type="pres">
      <dgm:prSet presAssocID="{ACDEF4C9-9579-489D-B5BE-9F8F04A6448D}" presName="CompostProcess" presStyleCnt="0">
        <dgm:presLayoutVars>
          <dgm:dir/>
          <dgm:resizeHandles val="exact"/>
        </dgm:presLayoutVars>
      </dgm:prSet>
      <dgm:spPr/>
    </dgm:pt>
    <dgm:pt modelId="{4E9C6E4A-75D9-4FD5-A2F2-6E939811E52E}" type="pres">
      <dgm:prSet presAssocID="{ACDEF4C9-9579-489D-B5BE-9F8F04A6448D}" presName="arrow" presStyleLbl="bgShp" presStyleIdx="0" presStyleCnt="1"/>
      <dgm:spPr/>
      <dgm:t>
        <a:bodyPr/>
        <a:lstStyle/>
        <a:p>
          <a:endParaRPr lang="en-US"/>
        </a:p>
      </dgm:t>
    </dgm:pt>
    <dgm:pt modelId="{0C3A7F76-CA8D-4E56-BAFC-69C9AE29505E}" type="pres">
      <dgm:prSet presAssocID="{ACDEF4C9-9579-489D-B5BE-9F8F04A6448D}" presName="linearProcess" presStyleCnt="0"/>
      <dgm:spPr/>
    </dgm:pt>
    <dgm:pt modelId="{A83DBA70-141E-44E5-BBF8-C6BBDA51A06C}" type="pres">
      <dgm:prSet presAssocID="{3ED504D8-A959-4680-92F8-C42769D66503}" presName="textNode" presStyleLbl="node1" presStyleIdx="0" presStyleCnt="3">
        <dgm:presLayoutVars>
          <dgm:bulletEnabled val="1"/>
        </dgm:presLayoutVars>
      </dgm:prSet>
      <dgm:spPr/>
      <dgm:t>
        <a:bodyPr/>
        <a:lstStyle/>
        <a:p>
          <a:endParaRPr lang="en-US"/>
        </a:p>
      </dgm:t>
    </dgm:pt>
    <dgm:pt modelId="{2032DE32-B052-4C63-A3EE-206F03146098}" type="pres">
      <dgm:prSet presAssocID="{605350DE-F5AC-4343-A464-E5D7AF1ADC6F}" presName="sibTrans" presStyleCnt="0"/>
      <dgm:spPr/>
    </dgm:pt>
    <dgm:pt modelId="{7842C043-8EA0-4901-B518-975A03923199}" type="pres">
      <dgm:prSet presAssocID="{67A70A62-BE91-46C4-B9A9-F1B9BBF90580}" presName="textNode" presStyleLbl="node1" presStyleIdx="1" presStyleCnt="3">
        <dgm:presLayoutVars>
          <dgm:bulletEnabled val="1"/>
        </dgm:presLayoutVars>
      </dgm:prSet>
      <dgm:spPr/>
      <dgm:t>
        <a:bodyPr/>
        <a:lstStyle/>
        <a:p>
          <a:endParaRPr lang="en-US"/>
        </a:p>
      </dgm:t>
    </dgm:pt>
    <dgm:pt modelId="{640CF674-B256-4A06-8169-16D0BC02E16B}" type="pres">
      <dgm:prSet presAssocID="{D95933C5-BF14-45C1-820C-D7E401D3DEB1}" presName="sibTrans" presStyleCnt="0"/>
      <dgm:spPr/>
    </dgm:pt>
    <dgm:pt modelId="{6D712FD3-E132-431B-8B8B-1EA43AF635C7}" type="pres">
      <dgm:prSet presAssocID="{95EAAB13-4A73-4B40-B7EB-74EA17D7FC37}" presName="textNode" presStyleLbl="node1" presStyleIdx="2" presStyleCnt="3">
        <dgm:presLayoutVars>
          <dgm:bulletEnabled val="1"/>
        </dgm:presLayoutVars>
      </dgm:prSet>
      <dgm:spPr/>
      <dgm:t>
        <a:bodyPr/>
        <a:lstStyle/>
        <a:p>
          <a:endParaRPr lang="en-US"/>
        </a:p>
      </dgm:t>
    </dgm:pt>
  </dgm:ptLst>
  <dgm:cxnLst>
    <dgm:cxn modelId="{F38510A0-20C3-488F-A66F-263BB0DFB802}" srcId="{ACDEF4C9-9579-489D-B5BE-9F8F04A6448D}" destId="{3ED504D8-A959-4680-92F8-C42769D66503}" srcOrd="0" destOrd="0" parTransId="{64E36580-B1DF-440E-9C14-5CC5808D85E1}" sibTransId="{605350DE-F5AC-4343-A464-E5D7AF1ADC6F}"/>
    <dgm:cxn modelId="{53535A17-8180-48D1-9E76-58234D0C6CC8}" type="presOf" srcId="{3ED504D8-A959-4680-92F8-C42769D66503}" destId="{A83DBA70-141E-44E5-BBF8-C6BBDA51A06C}" srcOrd="0" destOrd="0" presId="urn:microsoft.com/office/officeart/2005/8/layout/hProcess9"/>
    <dgm:cxn modelId="{7131C602-414F-45CE-BC94-0198322D1373}" type="presOf" srcId="{ACDEF4C9-9579-489D-B5BE-9F8F04A6448D}" destId="{CA84E085-E97B-4B1D-B1C1-F4E7C2511FC6}" srcOrd="0" destOrd="0" presId="urn:microsoft.com/office/officeart/2005/8/layout/hProcess9"/>
    <dgm:cxn modelId="{3DE1BD88-85F2-4256-BE36-36E78B070DA5}" type="presOf" srcId="{95EAAB13-4A73-4B40-B7EB-74EA17D7FC37}" destId="{6D712FD3-E132-431B-8B8B-1EA43AF635C7}" srcOrd="0" destOrd="0" presId="urn:microsoft.com/office/officeart/2005/8/layout/hProcess9"/>
    <dgm:cxn modelId="{28CCC9CA-F369-4F3C-A861-3D8B40EE5E30}" type="presOf" srcId="{67A70A62-BE91-46C4-B9A9-F1B9BBF90580}" destId="{7842C043-8EA0-4901-B518-975A03923199}" srcOrd="0" destOrd="0" presId="urn:microsoft.com/office/officeart/2005/8/layout/hProcess9"/>
    <dgm:cxn modelId="{0CD095C8-523E-40A6-90C1-79D81D87A629}" srcId="{ACDEF4C9-9579-489D-B5BE-9F8F04A6448D}" destId="{67A70A62-BE91-46C4-B9A9-F1B9BBF90580}" srcOrd="1" destOrd="0" parTransId="{1CA3856F-4C13-45B7-9A4D-846D570FAAF6}" sibTransId="{D95933C5-BF14-45C1-820C-D7E401D3DEB1}"/>
    <dgm:cxn modelId="{193A2B77-5EA8-47F8-9C58-C994AA99330F}" srcId="{ACDEF4C9-9579-489D-B5BE-9F8F04A6448D}" destId="{95EAAB13-4A73-4B40-B7EB-74EA17D7FC37}" srcOrd="2" destOrd="0" parTransId="{6FD7BC71-CD2C-4DC5-9C3F-9842CB806DF6}" sibTransId="{C72D93B4-50D6-4C9D-896E-224F79ECA671}"/>
    <dgm:cxn modelId="{D181D4EE-4BE2-4C35-84F6-04ECD2C6D69F}" type="presParOf" srcId="{CA84E085-E97B-4B1D-B1C1-F4E7C2511FC6}" destId="{4E9C6E4A-75D9-4FD5-A2F2-6E939811E52E}" srcOrd="0" destOrd="0" presId="urn:microsoft.com/office/officeart/2005/8/layout/hProcess9"/>
    <dgm:cxn modelId="{297E3546-861F-48C3-9903-1703FC622A9B}" type="presParOf" srcId="{CA84E085-E97B-4B1D-B1C1-F4E7C2511FC6}" destId="{0C3A7F76-CA8D-4E56-BAFC-69C9AE29505E}" srcOrd="1" destOrd="0" presId="urn:microsoft.com/office/officeart/2005/8/layout/hProcess9"/>
    <dgm:cxn modelId="{099EE1A1-E768-465D-8E1F-4A6746CC62D4}" type="presParOf" srcId="{0C3A7F76-CA8D-4E56-BAFC-69C9AE29505E}" destId="{A83DBA70-141E-44E5-BBF8-C6BBDA51A06C}" srcOrd="0" destOrd="0" presId="urn:microsoft.com/office/officeart/2005/8/layout/hProcess9"/>
    <dgm:cxn modelId="{BB6844F2-A277-4055-8C43-AFC89FAF3F65}" type="presParOf" srcId="{0C3A7F76-CA8D-4E56-BAFC-69C9AE29505E}" destId="{2032DE32-B052-4C63-A3EE-206F03146098}" srcOrd="1" destOrd="0" presId="urn:microsoft.com/office/officeart/2005/8/layout/hProcess9"/>
    <dgm:cxn modelId="{3F822A35-D0FA-4520-A8DA-32A945748C60}" type="presParOf" srcId="{0C3A7F76-CA8D-4E56-BAFC-69C9AE29505E}" destId="{7842C043-8EA0-4901-B518-975A03923199}" srcOrd="2" destOrd="0" presId="urn:microsoft.com/office/officeart/2005/8/layout/hProcess9"/>
    <dgm:cxn modelId="{11FEC970-9FBB-404A-8082-A6070592E706}" type="presParOf" srcId="{0C3A7F76-CA8D-4E56-BAFC-69C9AE29505E}" destId="{640CF674-B256-4A06-8169-16D0BC02E16B}" srcOrd="3" destOrd="0" presId="urn:microsoft.com/office/officeart/2005/8/layout/hProcess9"/>
    <dgm:cxn modelId="{B352AAEF-40F4-481F-B858-0C7625FFC1E8}" type="presParOf" srcId="{0C3A7F76-CA8D-4E56-BAFC-69C9AE29505E}" destId="{6D712FD3-E132-431B-8B8B-1EA43AF635C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6E4A-75D9-4FD5-A2F2-6E939811E52E}">
      <dsp:nvSpPr>
        <dsp:cNvPr id="0" name=""/>
        <dsp:cNvSpPr/>
      </dsp:nvSpPr>
      <dsp:spPr>
        <a:xfrm>
          <a:off x="609599" y="0"/>
          <a:ext cx="6908800" cy="54186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3DBA70-141E-44E5-BBF8-C6BBDA51A06C}">
      <dsp:nvSpPr>
        <dsp:cNvPr id="0" name=""/>
        <dsp:cNvSpPr/>
      </dsp:nvSpPr>
      <dsp:spPr>
        <a:xfrm>
          <a:off x="275431" y="1625600"/>
          <a:ext cx="2438400" cy="216746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ro-RO" sz="3000" kern="1200" dirty="0" smtClean="0"/>
            <a:t>Datele mediului (cerințe externe)</a:t>
          </a:r>
          <a:endParaRPr lang="en-US" sz="3000" kern="1200" dirty="0"/>
        </a:p>
      </dsp:txBody>
      <dsp:txXfrm>
        <a:off x="381238" y="1731407"/>
        <a:ext cx="2226786" cy="1955852"/>
      </dsp:txXfrm>
    </dsp:sp>
    <dsp:sp modelId="{7842C043-8EA0-4901-B518-975A03923199}">
      <dsp:nvSpPr>
        <dsp:cNvPr id="0" name=""/>
        <dsp:cNvSpPr/>
      </dsp:nvSpPr>
      <dsp:spPr>
        <a:xfrm>
          <a:off x="2844799" y="1625600"/>
          <a:ext cx="2438400" cy="2167466"/>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ro-RO" sz="3000" kern="1200" dirty="0" smtClean="0"/>
            <a:t>Nevoile interne</a:t>
          </a:r>
        </a:p>
        <a:p>
          <a:pPr lvl="0" algn="ctr" defTabSz="1333500">
            <a:lnSpc>
              <a:spcPct val="90000"/>
            </a:lnSpc>
            <a:spcBef>
              <a:spcPct val="0"/>
            </a:spcBef>
            <a:spcAft>
              <a:spcPct val="35000"/>
            </a:spcAft>
          </a:pPr>
          <a:r>
            <a:rPr lang="ro-RO" sz="3000" kern="1200" dirty="0" smtClean="0"/>
            <a:t>(condiții interne)</a:t>
          </a:r>
          <a:endParaRPr lang="en-US" sz="3000" kern="1200" dirty="0"/>
        </a:p>
      </dsp:txBody>
      <dsp:txXfrm>
        <a:off x="2950606" y="1731407"/>
        <a:ext cx="2226786" cy="1955852"/>
      </dsp:txXfrm>
    </dsp:sp>
    <dsp:sp modelId="{6D712FD3-E132-431B-8B8B-1EA43AF635C7}">
      <dsp:nvSpPr>
        <dsp:cNvPr id="0" name=""/>
        <dsp:cNvSpPr/>
      </dsp:nvSpPr>
      <dsp:spPr>
        <a:xfrm>
          <a:off x="5414168" y="1625600"/>
          <a:ext cx="2438400" cy="2167466"/>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ro-RO" sz="3000" kern="1200" dirty="0" smtClean="0"/>
            <a:t>Reacțiile/ acțiunile noastre</a:t>
          </a:r>
          <a:endParaRPr lang="en-US" sz="3000" kern="1200" dirty="0"/>
        </a:p>
      </dsp:txBody>
      <dsp:txXfrm>
        <a:off x="5519975" y="1731407"/>
        <a:ext cx="2226786" cy="19558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64306B7-2811-4A14-B22D-33B71A825FFE}"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148D3E-5AB5-4921-AE37-26151EA51B3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88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4306B7-2811-4A14-B22D-33B71A825FFE}"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148D3E-5AB5-4921-AE37-26151EA51B37}" type="slidenum">
              <a:rPr lang="en-US" smtClean="0"/>
              <a:t>‹#›</a:t>
            </a:fld>
            <a:endParaRPr lang="en-US"/>
          </a:p>
        </p:txBody>
      </p:sp>
    </p:spTree>
    <p:extLst>
      <p:ext uri="{BB962C8B-B14F-4D97-AF65-F5344CB8AC3E}">
        <p14:creationId xmlns:p14="http://schemas.microsoft.com/office/powerpoint/2010/main" val="379599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4306B7-2811-4A14-B22D-33B71A825FFE}"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148D3E-5AB5-4921-AE37-26151EA51B37}" type="slidenum">
              <a:rPr lang="en-US" smtClean="0"/>
              <a:t>‹#›</a:t>
            </a:fld>
            <a:endParaRPr lang="en-US"/>
          </a:p>
        </p:txBody>
      </p:sp>
    </p:spTree>
    <p:extLst>
      <p:ext uri="{BB962C8B-B14F-4D97-AF65-F5344CB8AC3E}">
        <p14:creationId xmlns:p14="http://schemas.microsoft.com/office/powerpoint/2010/main" val="2184613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4306B7-2811-4A14-B22D-33B71A825FFE}"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148D3E-5AB5-4921-AE37-26151EA51B37}" type="slidenum">
              <a:rPr lang="en-US" smtClean="0"/>
              <a:t>‹#›</a:t>
            </a:fld>
            <a:endParaRPr lang="en-US"/>
          </a:p>
        </p:txBody>
      </p:sp>
    </p:spTree>
    <p:extLst>
      <p:ext uri="{BB962C8B-B14F-4D97-AF65-F5344CB8AC3E}">
        <p14:creationId xmlns:p14="http://schemas.microsoft.com/office/powerpoint/2010/main" val="194433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4306B7-2811-4A14-B22D-33B71A825FFE}"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148D3E-5AB5-4921-AE37-26151EA51B3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01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4306B7-2811-4A14-B22D-33B71A825FFE}"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148D3E-5AB5-4921-AE37-26151EA51B37}" type="slidenum">
              <a:rPr lang="en-US" smtClean="0"/>
              <a:t>‹#›</a:t>
            </a:fld>
            <a:endParaRPr lang="en-US"/>
          </a:p>
        </p:txBody>
      </p:sp>
    </p:spTree>
    <p:extLst>
      <p:ext uri="{BB962C8B-B14F-4D97-AF65-F5344CB8AC3E}">
        <p14:creationId xmlns:p14="http://schemas.microsoft.com/office/powerpoint/2010/main" val="228943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64306B7-2811-4A14-B22D-33B71A825FFE}" type="datetimeFigureOut">
              <a:rPr lang="en-US" smtClean="0"/>
              <a:t>11/19/2021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148D3E-5AB5-4921-AE37-26151EA51B37}" type="slidenum">
              <a:rPr lang="en-US" smtClean="0"/>
              <a:t>‹#›</a:t>
            </a:fld>
            <a:endParaRPr lang="en-US"/>
          </a:p>
        </p:txBody>
      </p:sp>
    </p:spTree>
    <p:extLst>
      <p:ext uri="{BB962C8B-B14F-4D97-AF65-F5344CB8AC3E}">
        <p14:creationId xmlns:p14="http://schemas.microsoft.com/office/powerpoint/2010/main" val="7158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64306B7-2811-4A14-B22D-33B71A825FFE}" type="datetimeFigureOut">
              <a:rPr lang="en-US" smtClean="0"/>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148D3E-5AB5-4921-AE37-26151EA51B37}" type="slidenum">
              <a:rPr lang="en-US" smtClean="0"/>
              <a:t>‹#›</a:t>
            </a:fld>
            <a:endParaRPr lang="en-US"/>
          </a:p>
        </p:txBody>
      </p:sp>
    </p:spTree>
    <p:extLst>
      <p:ext uri="{BB962C8B-B14F-4D97-AF65-F5344CB8AC3E}">
        <p14:creationId xmlns:p14="http://schemas.microsoft.com/office/powerpoint/2010/main" val="2644979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64306B7-2811-4A14-B22D-33B71A825FFE}" type="datetimeFigureOut">
              <a:rPr lang="en-US" smtClean="0"/>
              <a:t>11/19/2021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4148D3E-5AB5-4921-AE37-26151EA51B37}" type="slidenum">
              <a:rPr lang="en-US" smtClean="0"/>
              <a:t>‹#›</a:t>
            </a:fld>
            <a:endParaRPr lang="en-US"/>
          </a:p>
        </p:txBody>
      </p:sp>
    </p:spTree>
    <p:extLst>
      <p:ext uri="{BB962C8B-B14F-4D97-AF65-F5344CB8AC3E}">
        <p14:creationId xmlns:p14="http://schemas.microsoft.com/office/powerpoint/2010/main" val="136301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64306B7-2811-4A14-B22D-33B71A825FFE}" type="datetimeFigureOut">
              <a:rPr lang="en-US" smtClean="0"/>
              <a:t>11/19/2021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4148D3E-5AB5-4921-AE37-26151EA51B37}" type="slidenum">
              <a:rPr lang="en-US" smtClean="0"/>
              <a:t>‹#›</a:t>
            </a:fld>
            <a:endParaRPr lang="en-US"/>
          </a:p>
        </p:txBody>
      </p:sp>
    </p:spTree>
    <p:extLst>
      <p:ext uri="{BB962C8B-B14F-4D97-AF65-F5344CB8AC3E}">
        <p14:creationId xmlns:p14="http://schemas.microsoft.com/office/powerpoint/2010/main" val="1949690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64306B7-2811-4A14-B22D-33B71A825FFE}"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148D3E-5AB5-4921-AE37-26151EA51B37}" type="slidenum">
              <a:rPr lang="en-US" smtClean="0"/>
              <a:t>‹#›</a:t>
            </a:fld>
            <a:endParaRPr lang="en-US"/>
          </a:p>
        </p:txBody>
      </p:sp>
    </p:spTree>
    <p:extLst>
      <p:ext uri="{BB962C8B-B14F-4D97-AF65-F5344CB8AC3E}">
        <p14:creationId xmlns:p14="http://schemas.microsoft.com/office/powerpoint/2010/main" val="1573199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64306B7-2811-4A14-B22D-33B71A825FFE}" type="datetimeFigureOut">
              <a:rPr lang="en-US" smtClean="0"/>
              <a:t>11/19/2021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4148D3E-5AB5-4921-AE37-26151EA51B3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206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a3zPgyvCiJI"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thers - Chula Glob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577" y="353312"/>
            <a:ext cx="6982823" cy="5844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913388"/>
            <a:ext cx="6699794" cy="2361935"/>
          </a:xfrm>
        </p:spPr>
        <p:txBody>
          <a:bodyPr/>
          <a:lstStyle/>
          <a:p>
            <a:pPr algn="ctr"/>
            <a:r>
              <a:rPr lang="ro-RO" b="1" dirty="0" smtClean="0">
                <a:latin typeface="Georgia" panose="02040502050405020303" pitchFamily="18" charset="0"/>
              </a:rPr>
              <a:t>Psihologia educației</a:t>
            </a:r>
            <a:endParaRPr lang="en-US" b="1" dirty="0">
              <a:latin typeface="Georgia" panose="02040502050405020303" pitchFamily="18" charset="0"/>
            </a:endParaRPr>
          </a:p>
        </p:txBody>
      </p:sp>
      <p:sp>
        <p:nvSpPr>
          <p:cNvPr id="3" name="Subtitle 2"/>
          <p:cNvSpPr>
            <a:spLocks noGrp="1"/>
          </p:cNvSpPr>
          <p:nvPr>
            <p:ph type="subTitle" idx="1"/>
          </p:nvPr>
        </p:nvSpPr>
        <p:spPr>
          <a:xfrm>
            <a:off x="811349" y="4600764"/>
            <a:ext cx="4296228" cy="1143000"/>
          </a:xfrm>
        </p:spPr>
        <p:txBody>
          <a:bodyPr>
            <a:normAutofit fontScale="70000" lnSpcReduction="20000"/>
          </a:bodyPr>
          <a:lstStyle/>
          <a:p>
            <a:r>
              <a:rPr lang="ro-RO" sz="2800" b="1" dirty="0" smtClean="0">
                <a:latin typeface="Georgia" panose="02040502050405020303" pitchFamily="18" charset="0"/>
              </a:rPr>
              <a:t>#8 MOTIVAȚIA</a:t>
            </a:r>
          </a:p>
          <a:p>
            <a:endParaRPr lang="ro-RO" sz="2800" b="1" dirty="0" smtClean="0">
              <a:latin typeface="Georgia" panose="02040502050405020303" pitchFamily="18" charset="0"/>
            </a:endParaRPr>
          </a:p>
          <a:p>
            <a:r>
              <a:rPr lang="ro-RO" sz="2800" b="1" dirty="0">
                <a:latin typeface="Georgia" panose="02040502050405020303" pitchFamily="18" charset="0"/>
              </a:rPr>
              <a:t>Veronica</a:t>
            </a:r>
            <a:r>
              <a:rPr lang="ro-RO" sz="2800" dirty="0">
                <a:latin typeface="Georgia" panose="02040502050405020303" pitchFamily="18" charset="0"/>
              </a:rPr>
              <a:t> </a:t>
            </a:r>
            <a:r>
              <a:rPr lang="ro-RO" sz="2800" b="1" dirty="0" err="1">
                <a:latin typeface="Georgia" panose="02040502050405020303" pitchFamily="18" charset="0"/>
              </a:rPr>
              <a:t>Bogorin</a:t>
            </a:r>
            <a:endParaRPr lang="ro-RO" sz="2800" b="1" dirty="0">
              <a:latin typeface="Georgia" panose="02040502050405020303" pitchFamily="18" charset="0"/>
            </a:endParaRPr>
          </a:p>
          <a:p>
            <a:endParaRPr lang="en-US" b="1" dirty="0">
              <a:latin typeface="Georgia" panose="02040502050405020303" pitchFamily="18" charset="0"/>
            </a:endParaRPr>
          </a:p>
        </p:txBody>
      </p:sp>
    </p:spTree>
    <p:extLst>
      <p:ext uri="{BB962C8B-B14F-4D97-AF65-F5344CB8AC3E}">
        <p14:creationId xmlns:p14="http://schemas.microsoft.com/office/powerpoint/2010/main" val="1871039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689" y="941696"/>
            <a:ext cx="10058400" cy="713778"/>
          </a:xfrm>
          <a:solidFill>
            <a:schemeClr val="bg2">
              <a:lumMod val="75000"/>
            </a:schemeClr>
          </a:solidFill>
        </p:spPr>
        <p:txBody>
          <a:bodyPr>
            <a:normAutofit/>
          </a:bodyPr>
          <a:lstStyle/>
          <a:p>
            <a:pPr algn="ctr"/>
            <a:r>
              <a:rPr lang="ro-RO" sz="4000" b="1" dirty="0" smtClean="0"/>
              <a:t>Gama motivațiilor conduitei umane</a:t>
            </a:r>
            <a:endParaRPr lang="en-US" sz="4000" b="1" dirty="0"/>
          </a:p>
        </p:txBody>
      </p:sp>
      <p:sp>
        <p:nvSpPr>
          <p:cNvPr id="12" name="Oval 11"/>
          <p:cNvSpPr/>
          <p:nvPr/>
        </p:nvSpPr>
        <p:spPr>
          <a:xfrm>
            <a:off x="757565" y="2122368"/>
            <a:ext cx="1930249" cy="180992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Trebuințe</a:t>
            </a:r>
            <a:endParaRPr lang="en-US" b="1" dirty="0"/>
          </a:p>
        </p:txBody>
      </p:sp>
      <p:sp>
        <p:nvSpPr>
          <p:cNvPr id="14" name="TextBox 13"/>
          <p:cNvSpPr txBox="1"/>
          <p:nvPr/>
        </p:nvSpPr>
        <p:spPr>
          <a:xfrm>
            <a:off x="3138985" y="2388358"/>
            <a:ext cx="4558352" cy="1015663"/>
          </a:xfrm>
          <a:prstGeom prst="rect">
            <a:avLst/>
          </a:prstGeom>
          <a:noFill/>
          <a:ln>
            <a:solidFill>
              <a:schemeClr val="accent1">
                <a:lumMod val="75000"/>
              </a:schemeClr>
            </a:solidFill>
          </a:ln>
        </p:spPr>
        <p:txBody>
          <a:bodyPr wrap="square" rtlCol="0">
            <a:spAutoFit/>
          </a:bodyPr>
          <a:lstStyle/>
          <a:p>
            <a:r>
              <a:rPr lang="ro-RO" sz="2000" dirty="0" smtClean="0"/>
              <a:t>Concept psihofiziologic fundamental</a:t>
            </a:r>
          </a:p>
          <a:p>
            <a:r>
              <a:rPr lang="ro-RO" sz="2000" dirty="0" smtClean="0"/>
              <a:t>Desemnează anumite stări interne</a:t>
            </a:r>
          </a:p>
          <a:p>
            <a:r>
              <a:rPr lang="ro-RO" sz="2000" dirty="0" smtClean="0"/>
              <a:t>Semnifică o lipsă, un deficit</a:t>
            </a:r>
            <a:endParaRPr lang="en-US" sz="2000" dirty="0"/>
          </a:p>
        </p:txBody>
      </p:sp>
      <p:sp>
        <p:nvSpPr>
          <p:cNvPr id="15" name="Oval 14"/>
          <p:cNvSpPr/>
          <p:nvPr/>
        </p:nvSpPr>
        <p:spPr>
          <a:xfrm>
            <a:off x="2560318" y="4048864"/>
            <a:ext cx="2116768" cy="200622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Impulsuri</a:t>
            </a:r>
            <a:endParaRPr lang="en-US" b="1" dirty="0"/>
          </a:p>
        </p:txBody>
      </p:sp>
      <p:sp>
        <p:nvSpPr>
          <p:cNvPr id="16" name="TextBox 15"/>
          <p:cNvSpPr txBox="1"/>
          <p:nvPr/>
        </p:nvSpPr>
        <p:spPr>
          <a:xfrm>
            <a:off x="5106537" y="4321571"/>
            <a:ext cx="5994552" cy="1323439"/>
          </a:xfrm>
          <a:prstGeom prst="rect">
            <a:avLst/>
          </a:prstGeom>
          <a:noFill/>
          <a:ln>
            <a:solidFill>
              <a:schemeClr val="accent1">
                <a:lumMod val="75000"/>
              </a:schemeClr>
            </a:solidFill>
          </a:ln>
        </p:spPr>
        <p:txBody>
          <a:bodyPr wrap="square" rtlCol="0">
            <a:spAutoFit/>
          </a:bodyPr>
          <a:lstStyle/>
          <a:p>
            <a:r>
              <a:rPr lang="ro-RO" sz="2000" dirty="0" smtClean="0"/>
              <a:t>Apariția unei excitabilități crescute a centrilor nervoși corespunzători</a:t>
            </a:r>
          </a:p>
          <a:p>
            <a:r>
              <a:rPr lang="ro-RO" sz="2000" dirty="0" smtClean="0"/>
              <a:t>Trăirea unei stări de activare, tensiune, de pregătire a acțiunii</a:t>
            </a:r>
            <a:endParaRPr lang="en-US" sz="2000" dirty="0"/>
          </a:p>
        </p:txBody>
      </p:sp>
    </p:spTree>
    <p:extLst>
      <p:ext uri="{BB962C8B-B14F-4D97-AF65-F5344CB8AC3E}">
        <p14:creationId xmlns:p14="http://schemas.microsoft.com/office/powerpoint/2010/main" val="4266474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689" y="941696"/>
            <a:ext cx="10058400" cy="713778"/>
          </a:xfrm>
          <a:solidFill>
            <a:schemeClr val="bg2">
              <a:lumMod val="75000"/>
            </a:schemeClr>
          </a:solidFill>
        </p:spPr>
        <p:txBody>
          <a:bodyPr>
            <a:normAutofit/>
          </a:bodyPr>
          <a:lstStyle/>
          <a:p>
            <a:pPr algn="ctr"/>
            <a:r>
              <a:rPr lang="ro-RO" sz="4000" b="1" dirty="0" smtClean="0"/>
              <a:t>Gama motivațiilor conduitei umane</a:t>
            </a:r>
            <a:endParaRPr lang="en-US" sz="4000" b="1" dirty="0"/>
          </a:p>
        </p:txBody>
      </p:sp>
      <p:sp>
        <p:nvSpPr>
          <p:cNvPr id="11" name="Oval 10"/>
          <p:cNvSpPr/>
          <p:nvPr/>
        </p:nvSpPr>
        <p:spPr>
          <a:xfrm>
            <a:off x="451215" y="2191530"/>
            <a:ext cx="1586780" cy="15558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Dorințe</a:t>
            </a:r>
            <a:endParaRPr lang="en-US" b="1" dirty="0"/>
          </a:p>
        </p:txBody>
      </p:sp>
      <p:sp>
        <p:nvSpPr>
          <p:cNvPr id="13" name="Oval 12"/>
          <p:cNvSpPr/>
          <p:nvPr/>
        </p:nvSpPr>
        <p:spPr>
          <a:xfrm>
            <a:off x="3050501" y="4087165"/>
            <a:ext cx="1596562" cy="158257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Intenții</a:t>
            </a:r>
            <a:endParaRPr lang="en-US" b="1" dirty="0"/>
          </a:p>
        </p:txBody>
      </p:sp>
      <p:sp>
        <p:nvSpPr>
          <p:cNvPr id="14" name="TextBox 13"/>
          <p:cNvSpPr txBox="1"/>
          <p:nvPr/>
        </p:nvSpPr>
        <p:spPr>
          <a:xfrm>
            <a:off x="2196765" y="2120495"/>
            <a:ext cx="3698543" cy="1323439"/>
          </a:xfrm>
          <a:prstGeom prst="rect">
            <a:avLst/>
          </a:prstGeom>
          <a:noFill/>
          <a:ln>
            <a:solidFill>
              <a:schemeClr val="accent1">
                <a:lumMod val="75000"/>
              </a:schemeClr>
            </a:solidFill>
          </a:ln>
        </p:spPr>
        <p:txBody>
          <a:bodyPr wrap="square" rtlCol="0">
            <a:spAutoFit/>
          </a:bodyPr>
          <a:lstStyle/>
          <a:p>
            <a:pPr algn="ctr"/>
            <a:r>
              <a:rPr lang="ro-RO" sz="2000" dirty="0" smtClean="0"/>
              <a:t>Trebuințe conștientizate</a:t>
            </a:r>
          </a:p>
          <a:p>
            <a:pPr algn="ctr"/>
            <a:r>
              <a:rPr lang="ro-RO" sz="2000" dirty="0" smtClean="0"/>
              <a:t>Activare emoțională orientată spre obiectul ei, întrevăzut și proiectat conștient</a:t>
            </a:r>
            <a:endParaRPr lang="en-US" sz="2000" dirty="0"/>
          </a:p>
        </p:txBody>
      </p:sp>
      <p:sp>
        <p:nvSpPr>
          <p:cNvPr id="15" name="TextBox 14"/>
          <p:cNvSpPr txBox="1"/>
          <p:nvPr/>
        </p:nvSpPr>
        <p:spPr>
          <a:xfrm>
            <a:off x="4804012" y="4524508"/>
            <a:ext cx="5636526" cy="707886"/>
          </a:xfrm>
          <a:prstGeom prst="rect">
            <a:avLst/>
          </a:prstGeom>
          <a:noFill/>
          <a:ln>
            <a:solidFill>
              <a:schemeClr val="accent1">
                <a:lumMod val="75000"/>
              </a:schemeClr>
            </a:solidFill>
          </a:ln>
        </p:spPr>
        <p:txBody>
          <a:bodyPr wrap="square" rtlCol="0">
            <a:spAutoFit/>
          </a:bodyPr>
          <a:lstStyle/>
          <a:p>
            <a:r>
              <a:rPr lang="ro-RO" sz="2000" dirty="0" smtClean="0"/>
              <a:t>Trecerea de la motive la scopuri</a:t>
            </a:r>
          </a:p>
          <a:p>
            <a:r>
              <a:rPr lang="ro-RO" sz="2000" dirty="0" smtClean="0"/>
              <a:t>Cristalizarea aspectului direcțional al motivului</a:t>
            </a:r>
            <a:endParaRPr lang="en-US" sz="2000" dirty="0"/>
          </a:p>
        </p:txBody>
      </p:sp>
      <p:sp>
        <p:nvSpPr>
          <p:cNvPr id="16" name="Oval 15"/>
          <p:cNvSpPr/>
          <p:nvPr/>
        </p:nvSpPr>
        <p:spPr>
          <a:xfrm>
            <a:off x="6497629" y="2008434"/>
            <a:ext cx="1641371" cy="155237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Scopuri</a:t>
            </a:r>
            <a:endParaRPr lang="en-US" b="1" dirty="0"/>
          </a:p>
        </p:txBody>
      </p:sp>
      <p:sp>
        <p:nvSpPr>
          <p:cNvPr id="18" name="TextBox 17"/>
          <p:cNvSpPr txBox="1"/>
          <p:nvPr/>
        </p:nvSpPr>
        <p:spPr>
          <a:xfrm>
            <a:off x="8282302" y="2184457"/>
            <a:ext cx="1994462" cy="1015663"/>
          </a:xfrm>
          <a:prstGeom prst="rect">
            <a:avLst/>
          </a:prstGeom>
          <a:noFill/>
          <a:ln>
            <a:solidFill>
              <a:schemeClr val="accent1">
                <a:lumMod val="75000"/>
              </a:schemeClr>
            </a:solidFill>
          </a:ln>
        </p:spPr>
        <p:txBody>
          <a:bodyPr wrap="square" rtlCol="0">
            <a:spAutoFit/>
          </a:bodyPr>
          <a:lstStyle/>
          <a:p>
            <a:pPr algn="ctr"/>
            <a:r>
              <a:rPr lang="ro-RO" sz="2000" dirty="0" smtClean="0"/>
              <a:t>Prefigurarea mentală a rezultatului</a:t>
            </a:r>
            <a:endParaRPr lang="en-US" sz="2000" dirty="0"/>
          </a:p>
        </p:txBody>
      </p:sp>
    </p:spTree>
    <p:extLst>
      <p:ext uri="{BB962C8B-B14F-4D97-AF65-F5344CB8AC3E}">
        <p14:creationId xmlns:p14="http://schemas.microsoft.com/office/powerpoint/2010/main" val="6993676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689" y="941696"/>
            <a:ext cx="10058400" cy="713778"/>
          </a:xfrm>
          <a:solidFill>
            <a:schemeClr val="bg2">
              <a:lumMod val="75000"/>
            </a:schemeClr>
          </a:solidFill>
        </p:spPr>
        <p:txBody>
          <a:bodyPr>
            <a:normAutofit/>
          </a:bodyPr>
          <a:lstStyle/>
          <a:p>
            <a:pPr algn="ctr"/>
            <a:r>
              <a:rPr lang="ro-RO" sz="4000" b="1" dirty="0" smtClean="0"/>
              <a:t>Gama motivațiilor conduitei umane</a:t>
            </a:r>
            <a:endParaRPr lang="en-US" sz="4000" b="1" dirty="0"/>
          </a:p>
        </p:txBody>
      </p:sp>
      <p:sp>
        <p:nvSpPr>
          <p:cNvPr id="7" name="Oval 6"/>
          <p:cNvSpPr/>
          <p:nvPr/>
        </p:nvSpPr>
        <p:spPr>
          <a:xfrm>
            <a:off x="932527" y="2106419"/>
            <a:ext cx="1883391" cy="178700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Aspirații</a:t>
            </a:r>
            <a:endParaRPr lang="en-US" b="1" dirty="0"/>
          </a:p>
        </p:txBody>
      </p:sp>
      <p:sp>
        <p:nvSpPr>
          <p:cNvPr id="9" name="Oval 8"/>
          <p:cNvSpPr/>
          <p:nvPr/>
        </p:nvSpPr>
        <p:spPr>
          <a:xfrm>
            <a:off x="6350690" y="2665408"/>
            <a:ext cx="1827209" cy="1715807"/>
          </a:xfrm>
          <a:prstGeom prst="ellipse">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Idealuri</a:t>
            </a:r>
            <a:endParaRPr lang="en-US" b="1" dirty="0"/>
          </a:p>
        </p:txBody>
      </p:sp>
      <p:sp>
        <p:nvSpPr>
          <p:cNvPr id="10" name="TextBox 9"/>
          <p:cNvSpPr txBox="1"/>
          <p:nvPr/>
        </p:nvSpPr>
        <p:spPr>
          <a:xfrm>
            <a:off x="3043451" y="2120495"/>
            <a:ext cx="2851857" cy="1938992"/>
          </a:xfrm>
          <a:prstGeom prst="rect">
            <a:avLst/>
          </a:prstGeom>
          <a:noFill/>
          <a:ln>
            <a:solidFill>
              <a:schemeClr val="accent1">
                <a:lumMod val="75000"/>
              </a:schemeClr>
            </a:solidFill>
          </a:ln>
        </p:spPr>
        <p:txBody>
          <a:bodyPr wrap="square" rtlCol="0">
            <a:spAutoFit/>
          </a:bodyPr>
          <a:lstStyle/>
          <a:p>
            <a:pPr algn="ctr"/>
            <a:r>
              <a:rPr lang="ro-RO" sz="2000" dirty="0" smtClean="0"/>
              <a:t>Dorințe activate de imagini, modele oferite de cultură</a:t>
            </a:r>
          </a:p>
          <a:p>
            <a:pPr algn="ctr"/>
            <a:r>
              <a:rPr lang="ro-RO" sz="2000" dirty="0" smtClean="0"/>
              <a:t>Năzuința spre scopuri dincolo de condițiile prezente</a:t>
            </a:r>
            <a:endParaRPr lang="en-US" sz="2000" dirty="0"/>
          </a:p>
        </p:txBody>
      </p:sp>
      <p:sp>
        <p:nvSpPr>
          <p:cNvPr id="12" name="Oval 11"/>
          <p:cNvSpPr/>
          <p:nvPr/>
        </p:nvSpPr>
        <p:spPr>
          <a:xfrm>
            <a:off x="3151838" y="4519313"/>
            <a:ext cx="1827209" cy="171580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Interese</a:t>
            </a:r>
            <a:endParaRPr lang="en-US" b="1" dirty="0"/>
          </a:p>
        </p:txBody>
      </p:sp>
      <p:sp>
        <p:nvSpPr>
          <p:cNvPr id="14" name="TextBox 13"/>
          <p:cNvSpPr txBox="1"/>
          <p:nvPr/>
        </p:nvSpPr>
        <p:spPr>
          <a:xfrm>
            <a:off x="8382001" y="3185536"/>
            <a:ext cx="2372436" cy="707886"/>
          </a:xfrm>
          <a:prstGeom prst="rect">
            <a:avLst/>
          </a:prstGeom>
          <a:noFill/>
          <a:ln>
            <a:solidFill>
              <a:schemeClr val="accent1">
                <a:lumMod val="75000"/>
              </a:schemeClr>
            </a:solidFill>
          </a:ln>
        </p:spPr>
        <p:txBody>
          <a:bodyPr wrap="square" rtlCol="0">
            <a:spAutoFit/>
          </a:bodyPr>
          <a:lstStyle/>
          <a:p>
            <a:pPr algn="ctr"/>
            <a:r>
              <a:rPr lang="ro-RO" sz="2000" dirty="0" smtClean="0"/>
              <a:t>Opțiuni valorice de perspectivă </a:t>
            </a:r>
            <a:endParaRPr lang="en-US" sz="2000" dirty="0"/>
          </a:p>
        </p:txBody>
      </p:sp>
      <p:sp>
        <p:nvSpPr>
          <p:cNvPr id="15" name="TextBox 14"/>
          <p:cNvSpPr txBox="1"/>
          <p:nvPr/>
        </p:nvSpPr>
        <p:spPr>
          <a:xfrm>
            <a:off x="5161653" y="5069541"/>
            <a:ext cx="5592784" cy="707886"/>
          </a:xfrm>
          <a:prstGeom prst="rect">
            <a:avLst/>
          </a:prstGeom>
          <a:noFill/>
          <a:ln>
            <a:solidFill>
              <a:schemeClr val="accent1">
                <a:lumMod val="75000"/>
              </a:schemeClr>
            </a:solidFill>
          </a:ln>
        </p:spPr>
        <p:txBody>
          <a:bodyPr wrap="square" rtlCol="0">
            <a:spAutoFit/>
          </a:bodyPr>
          <a:lstStyle/>
          <a:p>
            <a:pPr algn="ctr"/>
            <a:r>
              <a:rPr lang="ro-RO" sz="2000" dirty="0" smtClean="0"/>
              <a:t>Tendința de a acorda atenție anumitor obiecte și de a se orienta către anumite activități</a:t>
            </a:r>
            <a:endParaRPr lang="en-US" sz="2000" dirty="0"/>
          </a:p>
        </p:txBody>
      </p:sp>
    </p:spTree>
    <p:extLst>
      <p:ext uri="{BB962C8B-B14F-4D97-AF65-F5344CB8AC3E}">
        <p14:creationId xmlns:p14="http://schemas.microsoft.com/office/powerpoint/2010/main" val="39946876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32513"/>
          </a:xfrm>
          <a:solidFill>
            <a:schemeClr val="bg2">
              <a:lumMod val="75000"/>
            </a:schemeClr>
          </a:solidFill>
        </p:spPr>
        <p:txBody>
          <a:bodyPr>
            <a:normAutofit/>
          </a:bodyPr>
          <a:lstStyle/>
          <a:p>
            <a:pPr algn="ctr"/>
            <a:r>
              <a:rPr lang="ro-RO" sz="4400" b="1" dirty="0" smtClean="0"/>
              <a:t>Trebuințe primare și secundare</a:t>
            </a:r>
            <a:endParaRPr lang="en-US" sz="4400" b="1" dirty="0"/>
          </a:p>
        </p:txBody>
      </p:sp>
      <p:sp>
        <p:nvSpPr>
          <p:cNvPr id="6" name="Text Placeholder 5"/>
          <p:cNvSpPr>
            <a:spLocks noGrp="1"/>
          </p:cNvSpPr>
          <p:nvPr>
            <p:ph type="body" idx="1"/>
          </p:nvPr>
        </p:nvSpPr>
        <p:spPr>
          <a:xfrm>
            <a:off x="1001746" y="1361556"/>
            <a:ext cx="4937760" cy="736282"/>
          </a:xfrm>
          <a:solidFill>
            <a:srgbClr val="FF6699"/>
          </a:solidFill>
        </p:spPr>
        <p:txBody>
          <a:bodyPr/>
          <a:lstStyle/>
          <a:p>
            <a:pPr algn="ctr"/>
            <a:r>
              <a:rPr lang="ro-RO" b="1" dirty="0"/>
              <a:t>Trebuințe </a:t>
            </a:r>
            <a:r>
              <a:rPr lang="ro-RO" b="1" dirty="0" smtClean="0"/>
              <a:t>primare</a:t>
            </a:r>
            <a:endParaRPr lang="en-US" b="1" dirty="0"/>
          </a:p>
        </p:txBody>
      </p:sp>
      <p:sp>
        <p:nvSpPr>
          <p:cNvPr id="7" name="Content Placeholder 6"/>
          <p:cNvSpPr>
            <a:spLocks noGrp="1"/>
          </p:cNvSpPr>
          <p:nvPr>
            <p:ph sz="half" idx="2"/>
          </p:nvPr>
        </p:nvSpPr>
        <p:spPr>
          <a:xfrm>
            <a:off x="1001746" y="2288907"/>
            <a:ext cx="4937760" cy="2303564"/>
          </a:xfrm>
        </p:spPr>
        <p:txBody>
          <a:bodyPr/>
          <a:lstStyle/>
          <a:p>
            <a:pPr>
              <a:buFont typeface="Wingdings" panose="05000000000000000000" pitchFamily="2" charset="2"/>
              <a:buChar char="Ø"/>
            </a:pPr>
            <a:r>
              <a:rPr lang="ro-RO" b="1" dirty="0" smtClean="0"/>
              <a:t>biologice</a:t>
            </a:r>
          </a:p>
          <a:p>
            <a:pPr>
              <a:buFont typeface="Wingdings" panose="05000000000000000000" pitchFamily="2" charset="2"/>
              <a:buChar char="Ø"/>
            </a:pPr>
            <a:r>
              <a:rPr lang="ro-RO" b="1" dirty="0" smtClean="0"/>
              <a:t>înnăscute</a:t>
            </a:r>
          </a:p>
          <a:p>
            <a:pPr>
              <a:buFont typeface="Wingdings" panose="05000000000000000000" pitchFamily="2" charset="2"/>
              <a:buChar char="Ø"/>
            </a:pPr>
            <a:r>
              <a:rPr lang="ro-RO" b="1" dirty="0" smtClean="0"/>
              <a:t>supraviețuire</a:t>
            </a:r>
          </a:p>
          <a:p>
            <a:r>
              <a:rPr lang="ro-RO" dirty="0" smtClean="0"/>
              <a:t>Exemple: trebuințe de hrană, odihnă, sex, securitate, afiliere</a:t>
            </a:r>
            <a:r>
              <a:rPr lang="ro-RO" dirty="0"/>
              <a:t>, </a:t>
            </a:r>
            <a:r>
              <a:rPr lang="ro-RO" dirty="0" smtClean="0"/>
              <a:t>afecțiune, investigare etc.  </a:t>
            </a:r>
            <a:endParaRPr lang="en-US" dirty="0"/>
          </a:p>
        </p:txBody>
      </p:sp>
      <p:sp>
        <p:nvSpPr>
          <p:cNvPr id="8" name="Text Placeholder 7"/>
          <p:cNvSpPr>
            <a:spLocks noGrp="1"/>
          </p:cNvSpPr>
          <p:nvPr>
            <p:ph type="body" sz="quarter" idx="3"/>
          </p:nvPr>
        </p:nvSpPr>
        <p:spPr>
          <a:xfrm>
            <a:off x="6217920" y="1361556"/>
            <a:ext cx="4937760" cy="736282"/>
          </a:xfrm>
          <a:solidFill>
            <a:srgbClr val="FF6699"/>
          </a:solidFill>
        </p:spPr>
        <p:txBody>
          <a:bodyPr/>
          <a:lstStyle/>
          <a:p>
            <a:pPr algn="ctr"/>
            <a:r>
              <a:rPr lang="ro-RO" b="1" dirty="0" smtClean="0"/>
              <a:t>Trebuințe secundare</a:t>
            </a:r>
            <a:endParaRPr lang="en-US" b="1" dirty="0"/>
          </a:p>
        </p:txBody>
      </p:sp>
      <p:sp>
        <p:nvSpPr>
          <p:cNvPr id="9" name="Content Placeholder 8"/>
          <p:cNvSpPr>
            <a:spLocks noGrp="1"/>
          </p:cNvSpPr>
          <p:nvPr>
            <p:ph sz="quarter" idx="4"/>
          </p:nvPr>
        </p:nvSpPr>
        <p:spPr>
          <a:xfrm>
            <a:off x="6257498" y="2288907"/>
            <a:ext cx="4937760" cy="2303565"/>
          </a:xfrm>
        </p:spPr>
        <p:txBody>
          <a:bodyPr/>
          <a:lstStyle/>
          <a:p>
            <a:pPr>
              <a:buFont typeface="Wingdings" panose="05000000000000000000" pitchFamily="2" charset="2"/>
              <a:buChar char="Ø"/>
            </a:pPr>
            <a:r>
              <a:rPr lang="ro-RO" b="1" dirty="0" smtClean="0"/>
              <a:t> apărute pe parcursul vieții</a:t>
            </a:r>
          </a:p>
          <a:p>
            <a:pPr>
              <a:buFont typeface="Wingdings" panose="05000000000000000000" pitchFamily="2" charset="2"/>
              <a:buChar char="Ø"/>
            </a:pPr>
            <a:r>
              <a:rPr lang="ro-RO" b="1" dirty="0" smtClean="0"/>
              <a:t>influențate de factori </a:t>
            </a:r>
            <a:r>
              <a:rPr lang="ro-RO" b="1" dirty="0" err="1" smtClean="0"/>
              <a:t>socio</a:t>
            </a:r>
            <a:r>
              <a:rPr lang="ro-RO" b="1" dirty="0" smtClean="0"/>
              <a:t>-culturali</a:t>
            </a:r>
          </a:p>
          <a:p>
            <a:pPr marL="0" indent="0">
              <a:buNone/>
            </a:pPr>
            <a:r>
              <a:rPr lang="ro-RO" dirty="0" smtClean="0"/>
              <a:t>Exemple: trebuințe de comunicare, succes, aprobare socială, autorealizare, autodepășire etc</a:t>
            </a:r>
            <a:endParaRPr lang="ro-RO" dirty="0"/>
          </a:p>
        </p:txBody>
      </p:sp>
      <p:sp>
        <p:nvSpPr>
          <p:cNvPr id="10" name="Rounded Rectangle 9"/>
          <p:cNvSpPr/>
          <p:nvPr/>
        </p:nvSpPr>
        <p:spPr>
          <a:xfrm>
            <a:off x="1117752" y="4469641"/>
            <a:ext cx="10017456" cy="10781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Menținerea unei activități psihice normale necesită un anumit nivel de stimulare externă, precum și o stimulare variată. </a:t>
            </a:r>
          </a:p>
          <a:p>
            <a:pPr algn="ctr"/>
            <a:r>
              <a:rPr lang="ro-RO" b="1" dirty="0" smtClean="0"/>
              <a:t>(experimente de </a:t>
            </a:r>
            <a:r>
              <a:rPr lang="ro-RO" b="1" dirty="0" err="1" smtClean="0"/>
              <a:t>deprivare</a:t>
            </a:r>
            <a:r>
              <a:rPr lang="ro-RO" b="1" dirty="0" smtClean="0"/>
              <a:t> senzorială, izolare socială)</a:t>
            </a:r>
            <a:endParaRPr lang="en-US" b="1" dirty="0"/>
          </a:p>
        </p:txBody>
      </p:sp>
      <p:sp>
        <p:nvSpPr>
          <p:cNvPr id="11" name="Rectangle 10"/>
          <p:cNvSpPr/>
          <p:nvPr/>
        </p:nvSpPr>
        <p:spPr>
          <a:xfrm>
            <a:off x="1138224" y="5663820"/>
            <a:ext cx="10017456" cy="646331"/>
          </a:xfrm>
          <a:prstGeom prst="rect">
            <a:avLst/>
          </a:prstGeom>
        </p:spPr>
        <p:txBody>
          <a:bodyPr wrap="square">
            <a:spAutoFit/>
          </a:bodyPr>
          <a:lstStyle/>
          <a:p>
            <a:r>
              <a:rPr lang="ro-RO" b="1" dirty="0" smtClean="0"/>
              <a:t>Trebuințe funcționale</a:t>
            </a:r>
            <a:r>
              <a:rPr lang="ro-RO" dirty="0" smtClean="0"/>
              <a:t>: trebuința de explorare, activitate, variație, alternanță etc.; pe baza lor se construiesc diferite trebuințe secundare.</a:t>
            </a:r>
            <a:endParaRPr lang="en-US" dirty="0"/>
          </a:p>
        </p:txBody>
      </p:sp>
    </p:spTree>
    <p:extLst>
      <p:ext uri="{BB962C8B-B14F-4D97-AF65-F5344CB8AC3E}">
        <p14:creationId xmlns:p14="http://schemas.microsoft.com/office/powerpoint/2010/main" val="8117489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97280" y="573206"/>
            <a:ext cx="10058400" cy="754721"/>
          </a:xfrm>
          <a:solidFill>
            <a:srgbClr val="FF6699"/>
          </a:solidFill>
        </p:spPr>
        <p:txBody>
          <a:bodyPr>
            <a:normAutofit/>
          </a:bodyPr>
          <a:lstStyle/>
          <a:p>
            <a:pPr algn="ctr"/>
            <a:r>
              <a:rPr lang="ro-RO" sz="4400" b="1" dirty="0" smtClean="0"/>
              <a:t>Evoluție în timp </a:t>
            </a:r>
            <a:endParaRPr lang="en-US" sz="4400" b="1" dirty="0"/>
          </a:p>
        </p:txBody>
      </p:sp>
      <p:sp>
        <p:nvSpPr>
          <p:cNvPr id="8" name="Content Placeholder 7"/>
          <p:cNvSpPr>
            <a:spLocks noGrp="1"/>
          </p:cNvSpPr>
          <p:nvPr>
            <p:ph idx="1"/>
          </p:nvPr>
        </p:nvSpPr>
        <p:spPr>
          <a:xfrm>
            <a:off x="1097280" y="1941269"/>
            <a:ext cx="10058400" cy="979352"/>
          </a:xfrm>
        </p:spPr>
        <p:txBody>
          <a:bodyPr/>
          <a:lstStyle/>
          <a:p>
            <a:pPr algn="just"/>
            <a:r>
              <a:rPr lang="ro-RO" dirty="0"/>
              <a:t>De la o etapă la alta, </a:t>
            </a:r>
            <a:r>
              <a:rPr lang="ro-RO" dirty="0" err="1"/>
              <a:t>aceleaşi</a:t>
            </a:r>
            <a:r>
              <a:rPr lang="ro-RO" dirty="0"/>
              <a:t> </a:t>
            </a:r>
            <a:r>
              <a:rPr lang="ro-RO" dirty="0" err="1"/>
              <a:t>trebuinţe</a:t>
            </a:r>
            <a:r>
              <a:rPr lang="ro-RO" dirty="0"/>
              <a:t> sunt satisfăcute - </a:t>
            </a:r>
            <a:r>
              <a:rPr lang="ro-RO" dirty="0" err="1"/>
              <a:t>graţie</a:t>
            </a:r>
            <a:r>
              <a:rPr lang="ro-RO" dirty="0"/>
              <a:t> </a:t>
            </a:r>
            <a:r>
              <a:rPr lang="ro-RO" dirty="0" err="1"/>
              <a:t>învăţării</a:t>
            </a:r>
            <a:r>
              <a:rPr lang="ro-RO" dirty="0"/>
              <a:t> - de </a:t>
            </a:r>
            <a:r>
              <a:rPr lang="ro-RO" b="1" dirty="0"/>
              <a:t>obiecte </a:t>
            </a:r>
            <a:r>
              <a:rPr lang="ro-RO" b="1" dirty="0" err="1"/>
              <a:t>şi</a:t>
            </a:r>
            <a:r>
              <a:rPr lang="ro-RO" b="1" dirty="0"/>
              <a:t> </a:t>
            </a:r>
            <a:r>
              <a:rPr lang="ro-RO" b="1" dirty="0" err="1"/>
              <a:t>modalităţi</a:t>
            </a:r>
            <a:r>
              <a:rPr lang="ro-RO" b="1" dirty="0"/>
              <a:t> din ce în ce mai variate</a:t>
            </a:r>
            <a:r>
              <a:rPr lang="ro-RO" dirty="0"/>
              <a:t>, o dată cu lărgirea </a:t>
            </a:r>
            <a:r>
              <a:rPr lang="ro-RO" dirty="0" err="1"/>
              <a:t>experienţei</a:t>
            </a:r>
            <a:r>
              <a:rPr lang="ro-RO" dirty="0"/>
              <a:t> de </a:t>
            </a:r>
            <a:r>
              <a:rPr lang="ro-RO" dirty="0" err="1"/>
              <a:t>viaţă</a:t>
            </a:r>
            <a:r>
              <a:rPr lang="ro-RO" dirty="0"/>
              <a:t> a fiecăruia </a:t>
            </a:r>
            <a:r>
              <a:rPr lang="ro-RO" dirty="0" err="1"/>
              <a:t>şi</a:t>
            </a:r>
            <a:r>
              <a:rPr lang="ro-RO" dirty="0"/>
              <a:t> în </a:t>
            </a:r>
            <a:r>
              <a:rPr lang="ro-RO" dirty="0" err="1"/>
              <a:t>funcţie</a:t>
            </a:r>
            <a:r>
              <a:rPr lang="ro-RO" dirty="0"/>
              <a:t> de </a:t>
            </a:r>
            <a:r>
              <a:rPr lang="ro-RO" dirty="0" err="1"/>
              <a:t>condiţiile</a:t>
            </a:r>
            <a:r>
              <a:rPr lang="ro-RO" dirty="0"/>
              <a:t> </a:t>
            </a:r>
            <a:r>
              <a:rPr lang="ro-RO" dirty="0" err="1"/>
              <a:t>socio</a:t>
            </a:r>
            <a:r>
              <a:rPr lang="ro-RO" dirty="0"/>
              <a:t>-culturale în care el </a:t>
            </a:r>
            <a:r>
              <a:rPr lang="ro-RO" dirty="0" err="1"/>
              <a:t>trăieşte</a:t>
            </a:r>
            <a:r>
              <a:rPr lang="ro-RO" dirty="0"/>
              <a:t>. </a:t>
            </a:r>
            <a:endParaRPr lang="ro-RO" dirty="0" smtClean="0"/>
          </a:p>
          <a:p>
            <a:pPr algn="just"/>
            <a:endParaRPr lang="en-US" dirty="0"/>
          </a:p>
        </p:txBody>
      </p:sp>
      <p:pic>
        <p:nvPicPr>
          <p:cNvPr id="4098" name="Picture 2" descr="Concept of life cycles of man and woman. Visualization of stages of human  body growth, development and aging - baby, child, teenager, adult, old  person. Flat cartoon characters. Vector illustration. Stock Vecto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97" y="2852382"/>
            <a:ext cx="6200775"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20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97280" y="573206"/>
            <a:ext cx="10058400" cy="754721"/>
          </a:xfrm>
          <a:solidFill>
            <a:srgbClr val="FF6699"/>
          </a:solidFill>
        </p:spPr>
        <p:txBody>
          <a:bodyPr>
            <a:normAutofit/>
          </a:bodyPr>
          <a:lstStyle/>
          <a:p>
            <a:pPr algn="ctr"/>
            <a:r>
              <a:rPr lang="ro-RO" sz="3200" b="1" dirty="0" smtClean="0"/>
              <a:t>Forța de determinare a motivelor secundare</a:t>
            </a:r>
            <a:endParaRPr lang="en-US" sz="3200" b="1" dirty="0"/>
          </a:p>
        </p:txBody>
      </p:sp>
      <p:sp>
        <p:nvSpPr>
          <p:cNvPr id="8" name="Content Placeholder 7"/>
          <p:cNvSpPr>
            <a:spLocks noGrp="1"/>
          </p:cNvSpPr>
          <p:nvPr>
            <p:ph idx="1"/>
          </p:nvPr>
        </p:nvSpPr>
        <p:spPr>
          <a:xfrm>
            <a:off x="1097280" y="1941268"/>
            <a:ext cx="9115865" cy="3939027"/>
          </a:xfrm>
        </p:spPr>
        <p:txBody>
          <a:bodyPr>
            <a:normAutofit/>
          </a:bodyPr>
          <a:lstStyle/>
          <a:p>
            <a:pPr algn="ctr"/>
            <a:r>
              <a:rPr lang="ro-RO" sz="2400" b="1" dirty="0">
                <a:solidFill>
                  <a:srgbClr val="FF0000"/>
                </a:solidFill>
              </a:rPr>
              <a:t>De unde </a:t>
            </a:r>
            <a:r>
              <a:rPr lang="ro-RO" sz="2400" b="1" dirty="0" err="1">
                <a:solidFill>
                  <a:srgbClr val="FF0000"/>
                </a:solidFill>
              </a:rPr>
              <a:t>îşi</a:t>
            </a:r>
            <a:r>
              <a:rPr lang="ro-RO" sz="2400" b="1" dirty="0">
                <a:solidFill>
                  <a:srgbClr val="FF0000"/>
                </a:solidFill>
              </a:rPr>
              <a:t> iau motivele derivate (trebuințele secundare) </a:t>
            </a:r>
            <a:r>
              <a:rPr lang="ro-RO" sz="2400" b="1" dirty="0" err="1">
                <a:solidFill>
                  <a:srgbClr val="FF0000"/>
                </a:solidFill>
              </a:rPr>
              <a:t>forţa</a:t>
            </a:r>
            <a:r>
              <a:rPr lang="ro-RO" sz="2400" b="1" dirty="0">
                <a:solidFill>
                  <a:srgbClr val="FF0000"/>
                </a:solidFill>
              </a:rPr>
              <a:t> lor de determinare a </a:t>
            </a:r>
            <a:r>
              <a:rPr lang="ro-RO" sz="2400" b="1" dirty="0" err="1">
                <a:solidFill>
                  <a:srgbClr val="FF0000"/>
                </a:solidFill>
              </a:rPr>
              <a:t>acţiunii</a:t>
            </a:r>
            <a:r>
              <a:rPr lang="ro-RO" sz="2400" b="1" dirty="0">
                <a:solidFill>
                  <a:srgbClr val="FF0000"/>
                </a:solidFill>
              </a:rPr>
              <a:t>?</a:t>
            </a:r>
          </a:p>
          <a:p>
            <a:pPr marL="463550" indent="-90488" algn="just">
              <a:buFont typeface="Wingdings" panose="05000000000000000000" pitchFamily="2" charset="2"/>
              <a:buChar char="Ø"/>
            </a:pPr>
            <a:r>
              <a:rPr lang="ro-RO" b="1" dirty="0"/>
              <a:t>Freud</a:t>
            </a:r>
            <a:r>
              <a:rPr lang="ro-RO" dirty="0"/>
              <a:t> </a:t>
            </a:r>
            <a:r>
              <a:rPr lang="ro-RO" dirty="0" err="1"/>
              <a:t>susţine</a:t>
            </a:r>
            <a:r>
              <a:rPr lang="ro-RO" dirty="0"/>
              <a:t> că motivele derivate sunt forme travestite, manifestări sublimate ale pulsiunilor biologice primare, întreaga </a:t>
            </a:r>
            <a:r>
              <a:rPr lang="ro-RO" dirty="0" err="1"/>
              <a:t>motivaţie</a:t>
            </a:r>
            <a:r>
              <a:rPr lang="ro-RO" dirty="0"/>
              <a:t> rămânând în fond infantilă </a:t>
            </a:r>
            <a:r>
              <a:rPr lang="ro-RO" dirty="0" err="1"/>
              <a:t>şi</a:t>
            </a:r>
            <a:r>
              <a:rPr lang="ro-RO" dirty="0"/>
              <a:t> arhaică.</a:t>
            </a:r>
          </a:p>
          <a:p>
            <a:pPr marL="463550" indent="-90488" algn="just">
              <a:buFont typeface="Wingdings" panose="05000000000000000000" pitchFamily="2" charset="2"/>
              <a:buChar char="Ø"/>
            </a:pPr>
            <a:r>
              <a:rPr lang="ro-RO" b="1" dirty="0" err="1"/>
              <a:t>McDougall</a:t>
            </a:r>
            <a:r>
              <a:rPr lang="ro-RO" dirty="0"/>
              <a:t> arată că motivele derivate </a:t>
            </a:r>
            <a:r>
              <a:rPr lang="ro-RO" dirty="0" err="1"/>
              <a:t>îşi</a:t>
            </a:r>
            <a:r>
              <a:rPr lang="ro-RO" dirty="0"/>
              <a:t> trag seva din sursele primare native.</a:t>
            </a:r>
            <a:endParaRPr lang="en-US" dirty="0"/>
          </a:p>
          <a:p>
            <a:pPr marL="463550" indent="-90488" algn="just">
              <a:buFont typeface="Wingdings" panose="05000000000000000000" pitchFamily="2" charset="2"/>
              <a:buChar char="Ø"/>
            </a:pPr>
            <a:r>
              <a:rPr lang="ro-RO" dirty="0"/>
              <a:t>În contrast cu </a:t>
            </a:r>
            <a:r>
              <a:rPr lang="ro-RO" dirty="0" err="1"/>
              <a:t>aceştia</a:t>
            </a:r>
            <a:r>
              <a:rPr lang="ro-RO" dirty="0"/>
              <a:t>, </a:t>
            </a:r>
            <a:r>
              <a:rPr lang="ro-RO" b="1" dirty="0"/>
              <a:t>Allport</a:t>
            </a:r>
            <a:r>
              <a:rPr lang="ro-RO" dirty="0"/>
              <a:t> </a:t>
            </a:r>
            <a:r>
              <a:rPr lang="ro-RO" dirty="0" err="1"/>
              <a:t>susţinea</a:t>
            </a:r>
            <a:r>
              <a:rPr lang="ro-RO" dirty="0"/>
              <a:t> </a:t>
            </a:r>
            <a:r>
              <a:rPr lang="ro-RO" u="sng" dirty="0"/>
              <a:t>autonomia </a:t>
            </a:r>
            <a:r>
              <a:rPr lang="ro-RO" u="sng" dirty="0" err="1"/>
              <a:t>funcţională</a:t>
            </a:r>
            <a:r>
              <a:rPr lang="ro-RO" u="sng" dirty="0"/>
              <a:t> a motivelor derivate</a:t>
            </a:r>
            <a:r>
              <a:rPr lang="ro-RO" dirty="0"/>
              <a:t>: motivele adultului - spunea el - se dezvoltă din cele infantile, dar se </a:t>
            </a:r>
            <a:r>
              <a:rPr lang="ro-RO" dirty="0" err="1"/>
              <a:t>susţin</a:t>
            </a:r>
            <a:r>
              <a:rPr lang="ro-RO" dirty="0"/>
              <a:t> singure, sunt </a:t>
            </a:r>
            <a:r>
              <a:rPr lang="ro-RO" dirty="0" err="1"/>
              <a:t>funcţional</a:t>
            </a:r>
            <a:r>
              <a:rPr lang="ro-RO" dirty="0"/>
              <a:t> </a:t>
            </a:r>
            <a:r>
              <a:rPr lang="ro-RO" dirty="0" smtClean="0"/>
              <a:t>autonome (ex. copacul conține sămânța, dar e independent de ea).</a:t>
            </a:r>
            <a:endParaRPr lang="en-US" b="1" dirty="0"/>
          </a:p>
          <a:p>
            <a:pPr algn="just"/>
            <a:endParaRPr lang="en-US" dirty="0"/>
          </a:p>
        </p:txBody>
      </p:sp>
      <p:pic>
        <p:nvPicPr>
          <p:cNvPr id="5122" name="Picture 2" descr="Seed plant tree organic logo Royalty Free Vector Image"/>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1539" t="15638" r="32476" b="25563"/>
          <a:stretch/>
        </p:blipFill>
        <p:spPr bwMode="auto">
          <a:xfrm>
            <a:off x="9847384" y="2993305"/>
            <a:ext cx="1983545" cy="350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001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88720" y="764275"/>
            <a:ext cx="10058400" cy="604596"/>
          </a:xfrm>
          <a:solidFill>
            <a:srgbClr val="FF6699"/>
          </a:solidFill>
        </p:spPr>
        <p:txBody>
          <a:bodyPr>
            <a:normAutofit/>
          </a:bodyPr>
          <a:lstStyle/>
          <a:p>
            <a:pPr algn="ctr"/>
            <a:r>
              <a:rPr lang="ro-RO" sz="3200" b="1" dirty="0" smtClean="0"/>
              <a:t>Motivație intrinsecă- extrinsecă</a:t>
            </a:r>
            <a:endParaRPr lang="en-US" sz="3200" b="1" dirty="0"/>
          </a:p>
        </p:txBody>
      </p:sp>
      <p:sp>
        <p:nvSpPr>
          <p:cNvPr id="5" name="Text Placeholder 4"/>
          <p:cNvSpPr>
            <a:spLocks noGrp="1"/>
          </p:cNvSpPr>
          <p:nvPr>
            <p:ph type="body" idx="1"/>
          </p:nvPr>
        </p:nvSpPr>
        <p:spPr>
          <a:solidFill>
            <a:schemeClr val="accent1">
              <a:lumMod val="20000"/>
              <a:lumOff val="80000"/>
            </a:schemeClr>
          </a:solidFill>
        </p:spPr>
        <p:txBody>
          <a:bodyPr/>
          <a:lstStyle/>
          <a:p>
            <a:pPr algn="ctr"/>
            <a:r>
              <a:rPr lang="ro-RO" b="1" dirty="0" smtClean="0"/>
              <a:t>Motivație extrinsecă</a:t>
            </a:r>
            <a:endParaRPr lang="en-US" b="1" dirty="0"/>
          </a:p>
        </p:txBody>
      </p:sp>
      <p:sp>
        <p:nvSpPr>
          <p:cNvPr id="6" name="Content Placeholder 5"/>
          <p:cNvSpPr>
            <a:spLocks noGrp="1"/>
          </p:cNvSpPr>
          <p:nvPr>
            <p:ph sz="half" idx="2"/>
          </p:nvPr>
        </p:nvSpPr>
        <p:spPr>
          <a:xfrm>
            <a:off x="1097280" y="2582334"/>
            <a:ext cx="4937760" cy="2341358"/>
          </a:xfrm>
        </p:spPr>
        <p:txBody>
          <a:bodyPr/>
          <a:lstStyle/>
          <a:p>
            <a:pPr algn="just"/>
            <a:r>
              <a:rPr lang="ro-RO" dirty="0" smtClean="0"/>
              <a:t>Motivele extrinseci sunt exterioare </a:t>
            </a:r>
            <a:r>
              <a:rPr lang="ro-RO" dirty="0" err="1" smtClean="0"/>
              <a:t>acţiunii</a:t>
            </a:r>
            <a:r>
              <a:rPr lang="ro-RO" dirty="0" smtClean="0"/>
              <a:t> în cauză. </a:t>
            </a:r>
            <a:r>
              <a:rPr lang="ro-RO" dirty="0" err="1"/>
              <a:t>Desfăşurarea</a:t>
            </a:r>
            <a:r>
              <a:rPr lang="ro-RO" dirty="0"/>
              <a:t> </a:t>
            </a:r>
            <a:r>
              <a:rPr lang="ro-RO" dirty="0" err="1"/>
              <a:t>acţiunii</a:t>
            </a:r>
            <a:r>
              <a:rPr lang="ro-RO" dirty="0"/>
              <a:t> este </a:t>
            </a:r>
            <a:r>
              <a:rPr lang="ro-RO" dirty="0" err="1"/>
              <a:t>susţinută</a:t>
            </a:r>
            <a:r>
              <a:rPr lang="ro-RO" dirty="0"/>
              <a:t> de o recompensă exterioară acesteia. </a:t>
            </a:r>
            <a:endParaRPr lang="en-US" dirty="0"/>
          </a:p>
          <a:p>
            <a:pPr algn="just"/>
            <a:r>
              <a:rPr lang="ro-RO" b="1" dirty="0" smtClean="0"/>
              <a:t>De </a:t>
            </a:r>
            <a:r>
              <a:rPr lang="ro-RO" b="1" dirty="0"/>
              <a:t>exemplu</a:t>
            </a:r>
            <a:r>
              <a:rPr lang="ro-RO" dirty="0"/>
              <a:t>, elevul </a:t>
            </a:r>
            <a:r>
              <a:rPr lang="ro-RO" dirty="0" err="1"/>
              <a:t>învaţă</a:t>
            </a:r>
            <a:r>
              <a:rPr lang="ro-RO" dirty="0"/>
              <a:t> vizând să </a:t>
            </a:r>
            <a:r>
              <a:rPr lang="ro-RO" dirty="0" err="1"/>
              <a:t>obţină</a:t>
            </a:r>
            <a:r>
              <a:rPr lang="ro-RO" dirty="0"/>
              <a:t> note bune, să producă </a:t>
            </a:r>
            <a:r>
              <a:rPr lang="ro-RO" dirty="0" err="1"/>
              <a:t>satisfacţie</a:t>
            </a:r>
            <a:r>
              <a:rPr lang="ro-RO" dirty="0"/>
              <a:t> </a:t>
            </a:r>
            <a:r>
              <a:rPr lang="ro-RO" dirty="0" err="1" smtClean="0"/>
              <a:t>părinţilor</a:t>
            </a:r>
            <a:endParaRPr lang="ro-RO" dirty="0" smtClean="0"/>
          </a:p>
        </p:txBody>
      </p:sp>
      <p:sp>
        <p:nvSpPr>
          <p:cNvPr id="9" name="Text Placeholder 8"/>
          <p:cNvSpPr>
            <a:spLocks noGrp="1"/>
          </p:cNvSpPr>
          <p:nvPr>
            <p:ph type="body" sz="quarter" idx="3"/>
          </p:nvPr>
        </p:nvSpPr>
        <p:spPr>
          <a:xfrm>
            <a:off x="6309360" y="1846052"/>
            <a:ext cx="4937760" cy="736282"/>
          </a:xfrm>
          <a:solidFill>
            <a:schemeClr val="accent1">
              <a:lumMod val="20000"/>
              <a:lumOff val="80000"/>
            </a:schemeClr>
          </a:solidFill>
        </p:spPr>
        <p:txBody>
          <a:bodyPr/>
          <a:lstStyle/>
          <a:p>
            <a:pPr algn="ctr"/>
            <a:r>
              <a:rPr lang="ro-RO" b="1" dirty="0"/>
              <a:t>Motivație </a:t>
            </a:r>
            <a:r>
              <a:rPr lang="ro-RO" b="1" dirty="0" smtClean="0"/>
              <a:t>intrinsecă</a:t>
            </a:r>
            <a:endParaRPr lang="en-US" b="1" dirty="0"/>
          </a:p>
        </p:txBody>
      </p:sp>
      <p:sp>
        <p:nvSpPr>
          <p:cNvPr id="10" name="Content Placeholder 9"/>
          <p:cNvSpPr>
            <a:spLocks noGrp="1"/>
          </p:cNvSpPr>
          <p:nvPr>
            <p:ph sz="quarter" idx="4"/>
          </p:nvPr>
        </p:nvSpPr>
        <p:spPr>
          <a:xfrm>
            <a:off x="6309360" y="2582334"/>
            <a:ext cx="4937760" cy="2496103"/>
          </a:xfrm>
        </p:spPr>
        <p:txBody>
          <a:bodyPr>
            <a:normAutofit/>
          </a:bodyPr>
          <a:lstStyle/>
          <a:p>
            <a:r>
              <a:rPr lang="ro-RO" dirty="0" smtClean="0"/>
              <a:t>Motive </a:t>
            </a:r>
            <a:r>
              <a:rPr lang="ro-RO" dirty="0"/>
              <a:t>care nu depind de vreo recompensă din afara </a:t>
            </a:r>
            <a:r>
              <a:rPr lang="ro-RO" dirty="0" err="1"/>
              <a:t>activităţii</a:t>
            </a:r>
            <a:r>
              <a:rPr lang="ro-RO" dirty="0"/>
              <a:t>; recompensa rezidă în terminarea cu succes a </a:t>
            </a:r>
            <a:r>
              <a:rPr lang="ro-RO" dirty="0" err="1"/>
              <a:t>acţiunii</a:t>
            </a:r>
            <a:r>
              <a:rPr lang="ro-RO" dirty="0"/>
              <a:t> sau chiar în activitatea în sine. </a:t>
            </a:r>
            <a:endParaRPr lang="ro-RO" dirty="0" smtClean="0"/>
          </a:p>
          <a:p>
            <a:pPr algn="just"/>
            <a:r>
              <a:rPr lang="ro-RO" b="1" dirty="0" smtClean="0"/>
              <a:t>De </a:t>
            </a:r>
            <a:r>
              <a:rPr lang="ro-RO" b="1" dirty="0"/>
              <a:t>exemplu</a:t>
            </a:r>
            <a:r>
              <a:rPr lang="ro-RO" dirty="0"/>
              <a:t>, pasiunea pentru un domeniu ne face să investim o muncă neobosită pentru </a:t>
            </a:r>
            <a:r>
              <a:rPr lang="ro-RO" dirty="0" err="1"/>
              <a:t>satisfacţia</a:t>
            </a:r>
            <a:r>
              <a:rPr lang="ro-RO" dirty="0"/>
              <a:t> ce ne-o oferă </a:t>
            </a:r>
            <a:r>
              <a:rPr lang="ro-RO" dirty="0" err="1"/>
              <a:t>activităţile</a:t>
            </a:r>
            <a:r>
              <a:rPr lang="ro-RO" dirty="0"/>
              <a:t> respective</a:t>
            </a:r>
            <a:endParaRPr lang="en-US" dirty="0"/>
          </a:p>
        </p:txBody>
      </p:sp>
      <p:sp>
        <p:nvSpPr>
          <p:cNvPr id="11" name="Rectangle 10"/>
          <p:cNvSpPr/>
          <p:nvPr/>
        </p:nvSpPr>
        <p:spPr>
          <a:xfrm>
            <a:off x="2036257" y="5244475"/>
            <a:ext cx="8180445" cy="830997"/>
          </a:xfrm>
          <a:prstGeom prst="rect">
            <a:avLst/>
          </a:prstGeom>
          <a:solidFill>
            <a:schemeClr val="accent2">
              <a:lumMod val="60000"/>
              <a:lumOff val="40000"/>
            </a:schemeClr>
          </a:solidFill>
        </p:spPr>
        <p:txBody>
          <a:bodyPr wrap="none">
            <a:spAutoFit/>
          </a:bodyPr>
          <a:lstStyle/>
          <a:p>
            <a:r>
              <a:rPr lang="ro-RO" sz="2400" b="1" dirty="0" smtClean="0"/>
              <a:t>Forma superioară a </a:t>
            </a:r>
            <a:r>
              <a:rPr lang="ro-RO" sz="2400" b="1" dirty="0" err="1" smtClean="0"/>
              <a:t>motivaţiei</a:t>
            </a:r>
            <a:r>
              <a:rPr lang="ro-RO" sz="2400" b="1" dirty="0" smtClean="0"/>
              <a:t> este cea intrinsecă. </a:t>
            </a:r>
          </a:p>
          <a:p>
            <a:pPr algn="ctr"/>
            <a:r>
              <a:rPr lang="ro-RO" sz="2400" b="1" dirty="0" err="1" smtClean="0"/>
              <a:t>Motivaţia</a:t>
            </a:r>
            <a:r>
              <a:rPr lang="ro-RO" sz="2400" b="1" dirty="0" smtClean="0"/>
              <a:t> </a:t>
            </a:r>
            <a:r>
              <a:rPr lang="ro-RO" sz="2400" b="1" dirty="0"/>
              <a:t>intrinsecă </a:t>
            </a:r>
            <a:r>
              <a:rPr lang="ro-RO" sz="2400" b="1" dirty="0" smtClean="0">
                <a:solidFill>
                  <a:schemeClr val="bg1"/>
                </a:solidFill>
              </a:rPr>
              <a:t>NU</a:t>
            </a:r>
            <a:r>
              <a:rPr lang="ro-RO" sz="2400" b="1" dirty="0" smtClean="0"/>
              <a:t> </a:t>
            </a:r>
            <a:r>
              <a:rPr lang="ro-RO" sz="2400" b="1" dirty="0" err="1"/>
              <a:t>cunoaşte</a:t>
            </a:r>
            <a:r>
              <a:rPr lang="ro-RO" sz="2400" b="1" dirty="0"/>
              <a:t> </a:t>
            </a:r>
            <a:r>
              <a:rPr lang="ro-RO" sz="2400" b="1" dirty="0" err="1"/>
              <a:t>saturaţie</a:t>
            </a:r>
            <a:r>
              <a:rPr lang="ro-RO" sz="2400" b="1" dirty="0" smtClean="0"/>
              <a:t> </a:t>
            </a:r>
            <a:endParaRPr lang="en-US" sz="2400" b="1" dirty="0"/>
          </a:p>
        </p:txBody>
      </p:sp>
    </p:spTree>
    <p:extLst>
      <p:ext uri="{BB962C8B-B14F-4D97-AF65-F5344CB8AC3E}">
        <p14:creationId xmlns:p14="http://schemas.microsoft.com/office/powerpoint/2010/main" val="2208489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56085" y="2525467"/>
            <a:ext cx="4948679" cy="1450757"/>
          </a:xfrm>
        </p:spPr>
        <p:txBody>
          <a:bodyPr>
            <a:normAutofit/>
          </a:bodyPr>
          <a:lstStyle/>
          <a:p>
            <a:pPr algn="ctr"/>
            <a:r>
              <a:rPr lang="ro-RO" sz="2800" b="1" dirty="0" smtClean="0"/>
              <a:t>Cum putem aplica această idee în educație?</a:t>
            </a:r>
            <a:endParaRPr lang="en-US" sz="2800" b="1" dirty="0"/>
          </a:p>
        </p:txBody>
      </p:sp>
      <p:pic>
        <p:nvPicPr>
          <p:cNvPr id="2052" name="Picture 4" descr="If you want to build a ship, don’t drum up the men to gather wood, divide the work and give orders. Instead, teach them to yearn for the vast and endless sea.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128" y="286603"/>
            <a:ext cx="5610130" cy="56101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question mark | 3d human with a red question mark | Damián Navas | Flick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3461" y="3976224"/>
            <a:ext cx="2492090" cy="249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22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550" y="742801"/>
            <a:ext cx="10885456" cy="822960"/>
          </a:xfrm>
          <a:solidFill>
            <a:schemeClr val="bg2">
              <a:lumMod val="75000"/>
            </a:schemeClr>
          </a:solidFill>
        </p:spPr>
        <p:txBody>
          <a:bodyPr>
            <a:noAutofit/>
          </a:bodyPr>
          <a:lstStyle/>
          <a:p>
            <a:pPr algn="ctr"/>
            <a:r>
              <a:rPr lang="ro-RO" altLang="ro-RO" sz="2800" b="1" dirty="0">
                <a:solidFill>
                  <a:schemeClr val="tx1"/>
                </a:solidFill>
              </a:rPr>
              <a:t>Recompensarea unei </a:t>
            </a:r>
            <a:r>
              <a:rPr lang="ro-RO" altLang="ro-RO" sz="2800" b="1" dirty="0" err="1">
                <a:solidFill>
                  <a:schemeClr val="tx1"/>
                </a:solidFill>
              </a:rPr>
              <a:t>activităţi</a:t>
            </a:r>
            <a:r>
              <a:rPr lang="ro-RO" altLang="ro-RO" sz="2800" b="1" dirty="0">
                <a:solidFill>
                  <a:schemeClr val="tx1"/>
                </a:solidFill>
              </a:rPr>
              <a:t> </a:t>
            </a:r>
            <a:r>
              <a:rPr lang="ro-RO" altLang="ro-RO" sz="2800" b="1" dirty="0" err="1">
                <a:solidFill>
                  <a:schemeClr val="tx1"/>
                </a:solidFill>
              </a:rPr>
              <a:t>iniţial</a:t>
            </a:r>
            <a:r>
              <a:rPr lang="ro-RO" altLang="ro-RO" sz="2800" b="1" dirty="0">
                <a:solidFill>
                  <a:schemeClr val="tx1"/>
                </a:solidFill>
              </a:rPr>
              <a:t> făcute din plăcere, conduce la pierderea </a:t>
            </a:r>
            <a:r>
              <a:rPr lang="ro-RO" altLang="ro-RO" sz="2800" b="1" dirty="0" err="1">
                <a:solidFill>
                  <a:schemeClr val="tx1"/>
                </a:solidFill>
              </a:rPr>
              <a:t>motivaţiei</a:t>
            </a:r>
            <a:r>
              <a:rPr lang="ro-RO" altLang="ro-RO" sz="2800" b="1" dirty="0">
                <a:solidFill>
                  <a:schemeClr val="tx1"/>
                </a:solidFill>
              </a:rPr>
              <a:t> pentru respectiva </a:t>
            </a:r>
            <a:r>
              <a:rPr lang="ro-RO" altLang="ro-RO" sz="2800" b="1" dirty="0" smtClean="0">
                <a:solidFill>
                  <a:schemeClr val="tx1"/>
                </a:solidFill>
              </a:rPr>
              <a:t>activitate.</a:t>
            </a:r>
            <a:endParaRPr lang="en-US" sz="2800" b="1" dirty="0"/>
          </a:p>
        </p:txBody>
      </p:sp>
      <p:sp>
        <p:nvSpPr>
          <p:cNvPr id="3" name="Content Placeholder 2"/>
          <p:cNvSpPr>
            <a:spLocks noGrp="1"/>
          </p:cNvSpPr>
          <p:nvPr>
            <p:ph idx="1"/>
          </p:nvPr>
        </p:nvSpPr>
        <p:spPr>
          <a:xfrm>
            <a:off x="988098" y="5284969"/>
            <a:ext cx="6449932" cy="842875"/>
          </a:xfrm>
        </p:spPr>
        <p:txBody>
          <a:bodyPr/>
          <a:lstStyle/>
          <a:p>
            <a:r>
              <a:rPr lang="en-US" dirty="0"/>
              <a:t>https://www.ted.com/talks/dan_pink_the_puzzle_of_motivation?language=en</a:t>
            </a:r>
          </a:p>
        </p:txBody>
      </p:sp>
      <p:pic>
        <p:nvPicPr>
          <p:cNvPr id="1026" name="Picture 2" descr="Drive: The Surprising Truth about What Motivates Us - Daniel H. P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71541">
            <a:off x="8366078" y="1759183"/>
            <a:ext cx="2751208" cy="4232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rviewing Dan Pink: The Updated Truth About What Motivates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789947"/>
            <a:ext cx="6455722" cy="304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50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96287"/>
            <a:ext cx="10058400" cy="590948"/>
          </a:xfrm>
          <a:solidFill>
            <a:schemeClr val="bg2">
              <a:lumMod val="75000"/>
            </a:schemeClr>
          </a:solidFill>
        </p:spPr>
        <p:txBody>
          <a:bodyPr rtlCol="0">
            <a:normAutofit fontScale="90000"/>
          </a:bodyPr>
          <a:lstStyle/>
          <a:p>
            <a:pPr algn="ctr">
              <a:defRPr/>
            </a:pPr>
            <a:r>
              <a:rPr lang="ro-RO" sz="3200" b="1" dirty="0" smtClean="0">
                <a:solidFill>
                  <a:schemeClr val="tx1">
                    <a:lumMod val="85000"/>
                    <a:lumOff val="15000"/>
                  </a:schemeClr>
                </a:solidFill>
              </a:rPr>
              <a:t>Experiment Mark </a:t>
            </a:r>
            <a:r>
              <a:rPr lang="ro-RO" sz="3200" b="1" dirty="0" err="1" smtClean="0">
                <a:solidFill>
                  <a:schemeClr val="tx1">
                    <a:lumMod val="85000"/>
                    <a:lumOff val="15000"/>
                  </a:schemeClr>
                </a:solidFill>
              </a:rPr>
              <a:t>Lepper</a:t>
            </a:r>
            <a:r>
              <a:rPr lang="ro-RO" sz="3200" b="1" dirty="0" smtClean="0">
                <a:solidFill>
                  <a:schemeClr val="tx1">
                    <a:lumMod val="85000"/>
                    <a:lumOff val="15000"/>
                  </a:schemeClr>
                </a:solidFill>
              </a:rPr>
              <a:t> </a:t>
            </a:r>
            <a:r>
              <a:rPr lang="ro-RO" sz="3200" b="1" dirty="0" err="1" smtClean="0">
                <a:solidFill>
                  <a:schemeClr val="tx1">
                    <a:lumMod val="85000"/>
                    <a:lumOff val="15000"/>
                  </a:schemeClr>
                </a:solidFill>
              </a:rPr>
              <a:t>Şi</a:t>
            </a:r>
            <a:r>
              <a:rPr lang="ro-RO" sz="3200" b="1" dirty="0" smtClean="0">
                <a:solidFill>
                  <a:schemeClr val="tx1">
                    <a:lumMod val="85000"/>
                    <a:lumOff val="15000"/>
                  </a:schemeClr>
                </a:solidFill>
              </a:rPr>
              <a:t> David Greene (1978)</a:t>
            </a:r>
            <a:endParaRPr lang="en-US" sz="3200" b="1" dirty="0">
              <a:solidFill>
                <a:schemeClr val="tx1">
                  <a:lumMod val="85000"/>
                  <a:lumOff val="15000"/>
                </a:schemeClr>
              </a:solidFill>
            </a:endParaRPr>
          </a:p>
        </p:txBody>
      </p:sp>
      <p:sp>
        <p:nvSpPr>
          <p:cNvPr id="38915" name="Content Placeholder 2"/>
          <p:cNvSpPr>
            <a:spLocks noGrp="1"/>
          </p:cNvSpPr>
          <p:nvPr>
            <p:ph sz="quarter" idx="1"/>
          </p:nvPr>
        </p:nvSpPr>
        <p:spPr>
          <a:xfrm>
            <a:off x="851620" y="1828800"/>
            <a:ext cx="6939431" cy="4285397"/>
          </a:xfrm>
        </p:spPr>
        <p:txBody>
          <a:bodyPr>
            <a:noAutofit/>
          </a:bodyPr>
          <a:lstStyle/>
          <a:p>
            <a:pPr algn="just" eaLnBrk="1" hangingPunct="1"/>
            <a:r>
              <a:rPr lang="ro-RO" altLang="ro-RO" b="1" dirty="0" smtClean="0"/>
              <a:t>Rezultate</a:t>
            </a:r>
          </a:p>
          <a:p>
            <a:pPr algn="just" eaLnBrk="1" hangingPunct="1"/>
            <a:r>
              <a:rPr lang="ro-RO" altLang="ro-RO" dirty="0" smtClean="0"/>
              <a:t>Copiii care au primit o recompensă </a:t>
            </a:r>
            <a:r>
              <a:rPr lang="ro-RO" altLang="ro-RO" dirty="0" err="1" smtClean="0"/>
              <a:t>neaşteptată</a:t>
            </a:r>
            <a:r>
              <a:rPr lang="ro-RO" altLang="ro-RO" dirty="0" smtClean="0"/>
              <a:t> </a:t>
            </a:r>
            <a:r>
              <a:rPr lang="ro-RO" altLang="ro-RO" dirty="0" err="1" smtClean="0"/>
              <a:t>şi</a:t>
            </a:r>
            <a:r>
              <a:rPr lang="ro-RO" altLang="ro-RO" dirty="0" smtClean="0"/>
              <a:t> cei care nu au primit nici o recompensă petreceau la fel de mult timp desenând. </a:t>
            </a:r>
          </a:p>
          <a:p>
            <a:pPr algn="just" eaLnBrk="1" hangingPunct="1"/>
            <a:r>
              <a:rPr lang="ro-RO" altLang="ro-RO" dirty="0" smtClean="0">
                <a:solidFill>
                  <a:srgbClr val="FF0000"/>
                </a:solidFill>
              </a:rPr>
              <a:t>Cei care au primit o recompensă promisă din start, au petrecut </a:t>
            </a:r>
            <a:r>
              <a:rPr lang="ro-RO" altLang="ro-RO" b="1" dirty="0" smtClean="0">
                <a:solidFill>
                  <a:srgbClr val="FF0000"/>
                </a:solidFill>
              </a:rPr>
              <a:t>mai </a:t>
            </a:r>
            <a:r>
              <a:rPr lang="ro-RO" altLang="ro-RO" b="1" dirty="0" err="1" smtClean="0">
                <a:solidFill>
                  <a:srgbClr val="FF0000"/>
                </a:solidFill>
              </a:rPr>
              <a:t>puţin</a:t>
            </a:r>
            <a:r>
              <a:rPr lang="ro-RO" altLang="ro-RO" b="1" dirty="0" smtClean="0">
                <a:solidFill>
                  <a:srgbClr val="FF0000"/>
                </a:solidFill>
              </a:rPr>
              <a:t> timp </a:t>
            </a:r>
            <a:r>
              <a:rPr lang="ro-RO" altLang="ro-RO" dirty="0" smtClean="0">
                <a:solidFill>
                  <a:srgbClr val="FF0000"/>
                </a:solidFill>
              </a:rPr>
              <a:t>cu desenul </a:t>
            </a:r>
            <a:r>
              <a:rPr lang="ro-RO" altLang="ro-RO" dirty="0" err="1" smtClean="0">
                <a:solidFill>
                  <a:srgbClr val="FF0000"/>
                </a:solidFill>
              </a:rPr>
              <a:t>şi</a:t>
            </a:r>
            <a:r>
              <a:rPr lang="ro-RO" altLang="ro-RO" dirty="0" smtClean="0">
                <a:solidFill>
                  <a:srgbClr val="FF0000"/>
                </a:solidFill>
              </a:rPr>
              <a:t> manifestau mai </a:t>
            </a:r>
            <a:r>
              <a:rPr lang="ro-RO" altLang="ro-RO" b="1" dirty="0" err="1" smtClean="0">
                <a:solidFill>
                  <a:srgbClr val="FF0000"/>
                </a:solidFill>
              </a:rPr>
              <a:t>puţin</a:t>
            </a:r>
            <a:r>
              <a:rPr lang="ro-RO" altLang="ro-RO" b="1" dirty="0" smtClean="0">
                <a:solidFill>
                  <a:srgbClr val="FF0000"/>
                </a:solidFill>
              </a:rPr>
              <a:t> interes </a:t>
            </a:r>
            <a:r>
              <a:rPr lang="ro-RO" altLang="ro-RO" b="1" dirty="0" err="1" smtClean="0">
                <a:solidFill>
                  <a:srgbClr val="FF0000"/>
                </a:solidFill>
              </a:rPr>
              <a:t>faţă</a:t>
            </a:r>
            <a:r>
              <a:rPr lang="ro-RO" altLang="ro-RO" b="1" dirty="0" smtClean="0">
                <a:solidFill>
                  <a:srgbClr val="FF0000"/>
                </a:solidFill>
              </a:rPr>
              <a:t> de această activitate</a:t>
            </a:r>
            <a:r>
              <a:rPr lang="ro-RO" altLang="ro-RO" dirty="0" smtClean="0">
                <a:solidFill>
                  <a:srgbClr val="FF0000"/>
                </a:solidFill>
              </a:rPr>
              <a:t>.</a:t>
            </a:r>
          </a:p>
          <a:p>
            <a:pPr algn="just"/>
            <a:r>
              <a:rPr lang="ro-RO" altLang="ro-RO" dirty="0"/>
              <a:t>Dacă copiii nu </a:t>
            </a:r>
            <a:r>
              <a:rPr lang="ro-RO" altLang="ro-RO" dirty="0" err="1"/>
              <a:t>aşteptau</a:t>
            </a:r>
            <a:r>
              <a:rPr lang="ro-RO" altLang="ro-RO" dirty="0"/>
              <a:t> nici o recompensă faptul că au primit una nu a afectat </a:t>
            </a:r>
            <a:r>
              <a:rPr lang="ro-RO" altLang="ro-RO" dirty="0" err="1"/>
              <a:t>motivaţia</a:t>
            </a:r>
            <a:r>
              <a:rPr lang="ro-RO" altLang="ro-RO" dirty="0"/>
              <a:t> lor intrinsecă. Doar recompensele contingente- “</a:t>
            </a:r>
            <a:r>
              <a:rPr lang="ro-RO" altLang="ro-RO" i="1" u="sng" dirty="0"/>
              <a:t>dacă faci asta </a:t>
            </a:r>
            <a:r>
              <a:rPr lang="ro-RO" altLang="ro-RO" i="1" u="sng" dirty="0" err="1"/>
              <a:t>primeşti</a:t>
            </a:r>
            <a:r>
              <a:rPr lang="ro-RO" altLang="ro-RO" i="1" u="sng" dirty="0"/>
              <a:t> asta</a:t>
            </a:r>
            <a:r>
              <a:rPr lang="ro-RO" altLang="ro-RO" dirty="0" smtClean="0"/>
              <a:t>”- </a:t>
            </a:r>
            <a:r>
              <a:rPr lang="ro-RO" altLang="ro-RO" dirty="0"/>
              <a:t>au avut un efect negativ.</a:t>
            </a:r>
          </a:p>
          <a:p>
            <a:pPr algn="just"/>
            <a:r>
              <a:rPr lang="ro-RO" altLang="ro-RO" dirty="0" smtClean="0"/>
              <a:t>Recompensele </a:t>
            </a:r>
            <a:r>
              <a:rPr lang="ro-RO" altLang="ro-RO" dirty="0"/>
              <a:t>de tipul “dacă...atunci...” necesită </a:t>
            </a:r>
            <a:r>
              <a:rPr lang="ro-RO" altLang="ro-RO" dirty="0" err="1"/>
              <a:t>renunţarea</a:t>
            </a:r>
            <a:r>
              <a:rPr lang="ro-RO" altLang="ro-RO" dirty="0"/>
              <a:t> la autonomia personală.</a:t>
            </a:r>
            <a:endParaRPr lang="en-US" altLang="ro-RO" dirty="0"/>
          </a:p>
          <a:p>
            <a:pPr algn="just" eaLnBrk="1" hangingPunct="1"/>
            <a:endParaRPr lang="en-US" altLang="ro-RO" dirty="0" smtClean="0">
              <a:solidFill>
                <a:srgbClr val="FF0000"/>
              </a:solidFill>
            </a:endParaRP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711" y="2623441"/>
            <a:ext cx="3118969" cy="207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0519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o-RO" b="1" dirty="0" smtClean="0">
                <a:latin typeface="Georgia" panose="02040502050405020303" pitchFamily="18" charset="0"/>
              </a:rPr>
              <a:t>Ce este motivația?</a:t>
            </a:r>
            <a:endParaRPr lang="en-US" b="1" dirty="0">
              <a:latin typeface="Georgia" panose="02040502050405020303" pitchFamily="18" charset="0"/>
            </a:endParaRPr>
          </a:p>
        </p:txBody>
      </p:sp>
      <p:sp>
        <p:nvSpPr>
          <p:cNvPr id="5" name="Content Placeholder 4"/>
          <p:cNvSpPr>
            <a:spLocks noGrp="1"/>
          </p:cNvSpPr>
          <p:nvPr>
            <p:ph idx="1"/>
          </p:nvPr>
        </p:nvSpPr>
        <p:spPr/>
        <p:txBody>
          <a:bodyPr>
            <a:normAutofit/>
          </a:bodyPr>
          <a:lstStyle/>
          <a:p>
            <a:r>
              <a:rPr lang="ro-RO" sz="2400" dirty="0" smtClean="0"/>
              <a:t>Răspunsul la întrebarea: </a:t>
            </a:r>
            <a:r>
              <a:rPr lang="ro-RO" sz="2400" b="1" dirty="0" smtClean="0">
                <a:solidFill>
                  <a:srgbClr val="FF0000"/>
                </a:solidFill>
              </a:rPr>
              <a:t>de ce </a:t>
            </a:r>
            <a:r>
              <a:rPr lang="ro-RO" sz="2400" dirty="0" smtClean="0"/>
              <a:t>facem ceea ce </a:t>
            </a:r>
            <a:r>
              <a:rPr lang="ro-RO" sz="2400" dirty="0" smtClean="0"/>
              <a:t>facem?</a:t>
            </a:r>
            <a:endParaRPr lang="ro-RO" sz="2400" dirty="0" smtClean="0"/>
          </a:p>
          <a:p>
            <a:r>
              <a:rPr lang="ro-RO" sz="2400" b="1" dirty="0" smtClean="0"/>
              <a:t>Totalitatea mobilurilor interne ale conduitei</a:t>
            </a:r>
            <a:r>
              <a:rPr lang="ro-RO" sz="2400" dirty="0" smtClean="0"/>
              <a:t>:</a:t>
            </a:r>
          </a:p>
          <a:p>
            <a:pPr lvl="1">
              <a:buFont typeface="Wingdings" panose="05000000000000000000" pitchFamily="2" charset="2"/>
              <a:buChar char="v"/>
            </a:pPr>
            <a:r>
              <a:rPr lang="ro-RO" sz="2400" dirty="0" smtClean="0"/>
              <a:t> înnăscute sau dobândite</a:t>
            </a:r>
          </a:p>
          <a:p>
            <a:pPr lvl="1">
              <a:buFont typeface="Wingdings" panose="05000000000000000000" pitchFamily="2" charset="2"/>
              <a:buChar char="v"/>
            </a:pPr>
            <a:r>
              <a:rPr lang="ro-RO" sz="2400" dirty="0"/>
              <a:t> </a:t>
            </a:r>
            <a:r>
              <a:rPr lang="ro-RO" sz="2400" dirty="0" smtClean="0"/>
              <a:t>conștientizate sau neconștientizate</a:t>
            </a:r>
          </a:p>
          <a:p>
            <a:pPr lvl="1">
              <a:buFont typeface="Wingdings" panose="05000000000000000000" pitchFamily="2" charset="2"/>
              <a:buChar char="v"/>
            </a:pPr>
            <a:r>
              <a:rPr lang="ro-RO" sz="2400" dirty="0"/>
              <a:t>s</a:t>
            </a:r>
            <a:r>
              <a:rPr lang="ro-RO" sz="2400" dirty="0" smtClean="0"/>
              <a:t>imple trebuințe fiziologice sau idealuri abstracte</a:t>
            </a:r>
          </a:p>
          <a:p>
            <a:pPr lvl="1">
              <a:buFont typeface="Wingdings" panose="05000000000000000000" pitchFamily="2" charset="2"/>
              <a:buChar char="v"/>
            </a:pPr>
            <a:endParaRPr lang="ro-RO" sz="2400" dirty="0"/>
          </a:p>
          <a:p>
            <a:pPr marL="201168" lvl="1" indent="0">
              <a:buNone/>
            </a:pPr>
            <a:r>
              <a:rPr lang="ro-RO" sz="2400" dirty="0" smtClean="0"/>
              <a:t>Orice act de conduită este motivat.</a:t>
            </a:r>
            <a:endParaRPr lang="en-US" sz="2400" dirty="0"/>
          </a:p>
        </p:txBody>
      </p:sp>
      <p:pic>
        <p:nvPicPr>
          <p:cNvPr id="1026" name="Picture 2" descr="Looking for reasons why to use Qt? – Extenly"/>
          <p:cNvPicPr>
            <a:picLocks noChangeAspect="1" noChangeArrowheads="1"/>
          </p:cNvPicPr>
          <p:nvPr/>
        </p:nvPicPr>
        <p:blipFill rotWithShape="1">
          <a:blip r:embed="rId2" cstate="print">
            <a:clrChange>
              <a:clrFrom>
                <a:srgbClr val="DFDFDF"/>
              </a:clrFrom>
              <a:clrTo>
                <a:srgbClr val="DFDFDF">
                  <a:alpha val="0"/>
                </a:srgbClr>
              </a:clrTo>
            </a:clrChange>
            <a:extLst>
              <a:ext uri="{28A0092B-C50C-407E-A947-70E740481C1C}">
                <a14:useLocalDpi xmlns:a14="http://schemas.microsoft.com/office/drawing/2010/main" val="0"/>
              </a:ext>
            </a:extLst>
          </a:blip>
          <a:srcRect l="27569" r="28158"/>
          <a:stretch/>
        </p:blipFill>
        <p:spPr bwMode="auto">
          <a:xfrm>
            <a:off x="9129931" y="2273333"/>
            <a:ext cx="2293035" cy="336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93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55343"/>
            <a:ext cx="10058400" cy="782017"/>
          </a:xfrm>
          <a:solidFill>
            <a:schemeClr val="bg2">
              <a:lumMod val="75000"/>
            </a:schemeClr>
          </a:solidFill>
        </p:spPr>
        <p:txBody>
          <a:bodyPr/>
          <a:lstStyle/>
          <a:p>
            <a:pPr algn="ctr"/>
            <a:r>
              <a:rPr lang="ro-RO" b="1" dirty="0" err="1" smtClean="0"/>
              <a:t>Locus</a:t>
            </a:r>
            <a:r>
              <a:rPr lang="ro-RO" b="1" dirty="0" smtClean="0"/>
              <a:t> of Control (LOC)</a:t>
            </a:r>
            <a:endParaRPr lang="en-US" b="1" dirty="0"/>
          </a:p>
        </p:txBody>
      </p:sp>
      <p:pic>
        <p:nvPicPr>
          <p:cNvPr id="4" name="Picture 2" descr="http://wespeakupforchildren.org/wp-content/uploads/2013/04/488fdfc38496e3142b557b20ae5e6f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447" y="2286332"/>
            <a:ext cx="48768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139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97280" y="846161"/>
            <a:ext cx="10058400" cy="754721"/>
          </a:xfrm>
          <a:solidFill>
            <a:schemeClr val="accent1">
              <a:lumMod val="20000"/>
              <a:lumOff val="80000"/>
            </a:schemeClr>
          </a:solidFill>
        </p:spPr>
        <p:txBody>
          <a:bodyPr>
            <a:normAutofit/>
          </a:bodyPr>
          <a:lstStyle/>
          <a:p>
            <a:pPr algn="ctr"/>
            <a:r>
              <a:rPr lang="ro-RO" sz="4400" b="1" dirty="0" smtClean="0"/>
              <a:t>Motivația cognitivă</a:t>
            </a:r>
            <a:endParaRPr lang="en-US" sz="4400" b="1" dirty="0"/>
          </a:p>
        </p:txBody>
      </p:sp>
      <p:sp>
        <p:nvSpPr>
          <p:cNvPr id="8" name="Content Placeholder 7"/>
          <p:cNvSpPr>
            <a:spLocks noGrp="1"/>
          </p:cNvSpPr>
          <p:nvPr>
            <p:ph idx="1"/>
          </p:nvPr>
        </p:nvSpPr>
        <p:spPr>
          <a:xfrm>
            <a:off x="1097280" y="2370746"/>
            <a:ext cx="4648427" cy="3554815"/>
          </a:xfrm>
          <a:ln w="28575">
            <a:solidFill>
              <a:schemeClr val="accent1">
                <a:lumMod val="75000"/>
              </a:schemeClr>
            </a:solidFill>
          </a:ln>
        </p:spPr>
        <p:txBody>
          <a:bodyPr>
            <a:noAutofit/>
          </a:bodyPr>
          <a:lstStyle/>
          <a:p>
            <a:r>
              <a:rPr lang="ro-RO" sz="2400" dirty="0" smtClean="0"/>
              <a:t>Formă a motivației intrinseci</a:t>
            </a:r>
          </a:p>
          <a:p>
            <a:r>
              <a:rPr lang="ro-RO" sz="2400" dirty="0" smtClean="0"/>
              <a:t>Formă inițială: </a:t>
            </a:r>
            <a:r>
              <a:rPr lang="ro-RO" sz="2400" b="1" dirty="0" smtClean="0">
                <a:solidFill>
                  <a:srgbClr val="FF0000"/>
                </a:solidFill>
              </a:rPr>
              <a:t>curiozitatea</a:t>
            </a:r>
          </a:p>
          <a:p>
            <a:pPr>
              <a:buFont typeface="Wingdings" panose="05000000000000000000" pitchFamily="2" charset="2"/>
              <a:buChar char="v"/>
            </a:pPr>
            <a:r>
              <a:rPr lang="ro-RO" sz="2400" b="1" dirty="0" smtClean="0"/>
              <a:t> Curiozitate perceptivă- </a:t>
            </a:r>
            <a:r>
              <a:rPr lang="ro-RO" sz="2400" dirty="0" smtClean="0"/>
              <a:t>simplă prelungire a răspunsului înnăscut de orientare</a:t>
            </a:r>
          </a:p>
          <a:p>
            <a:pPr>
              <a:buFont typeface="Wingdings" panose="05000000000000000000" pitchFamily="2" charset="2"/>
              <a:buChar char="v"/>
            </a:pPr>
            <a:r>
              <a:rPr lang="ro-RO" sz="2400" b="1" dirty="0"/>
              <a:t> </a:t>
            </a:r>
            <a:r>
              <a:rPr lang="ro-RO" sz="2400" b="1" dirty="0" smtClean="0"/>
              <a:t>Curiozitate epistemică</a:t>
            </a:r>
            <a:r>
              <a:rPr lang="ro-RO" sz="2400" dirty="0" smtClean="0"/>
              <a:t>- nevoia autonomă de a ști, a cunoaște</a:t>
            </a:r>
            <a:endParaRPr lang="en-US" sz="2400" dirty="0"/>
          </a:p>
        </p:txBody>
      </p:sp>
      <p:pic>
        <p:nvPicPr>
          <p:cNvPr id="6146" name="Picture 2" descr="Introducing the construct curiosity for predicting job performance - Mussel  - 2013 - Journal of Organizational Behavior - Wiley Online Library"/>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2014" y="1982212"/>
            <a:ext cx="562927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721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97280" y="532263"/>
            <a:ext cx="10058400" cy="754721"/>
          </a:xfrm>
          <a:solidFill>
            <a:schemeClr val="accent1">
              <a:lumMod val="20000"/>
              <a:lumOff val="80000"/>
            </a:schemeClr>
          </a:solidFill>
        </p:spPr>
        <p:txBody>
          <a:bodyPr>
            <a:normAutofit/>
          </a:bodyPr>
          <a:lstStyle/>
          <a:p>
            <a:pPr algn="ctr"/>
            <a:r>
              <a:rPr lang="ro-RO" sz="4400" b="1" dirty="0" smtClean="0"/>
              <a:t>Motivația afectivă</a:t>
            </a:r>
            <a:endParaRPr lang="en-US" sz="4400" b="1" dirty="0"/>
          </a:p>
        </p:txBody>
      </p:sp>
      <p:graphicFrame>
        <p:nvGraphicFramePr>
          <p:cNvPr id="6" name="Table 5"/>
          <p:cNvGraphicFramePr>
            <a:graphicFrameLocks noGrp="1"/>
          </p:cNvGraphicFramePr>
          <p:nvPr>
            <p:extLst>
              <p:ext uri="{D42A27DB-BD31-4B8C-83A1-F6EECF244321}">
                <p14:modId xmlns:p14="http://schemas.microsoft.com/office/powerpoint/2010/main" val="2433221825"/>
              </p:ext>
            </p:extLst>
          </p:nvPr>
        </p:nvGraphicFramePr>
        <p:xfrm>
          <a:off x="818515" y="1821717"/>
          <a:ext cx="10615930" cy="4556760"/>
        </p:xfrm>
        <a:graphic>
          <a:graphicData uri="http://schemas.openxmlformats.org/drawingml/2006/table">
            <a:tbl>
              <a:tblPr/>
              <a:tblGrid>
                <a:gridCol w="1503837">
                  <a:extLst>
                    <a:ext uri="{9D8B030D-6E8A-4147-A177-3AD203B41FA5}">
                      <a16:colId xmlns:a16="http://schemas.microsoft.com/office/drawing/2014/main" val="1543482361"/>
                    </a:ext>
                  </a:extLst>
                </a:gridCol>
                <a:gridCol w="3049102">
                  <a:extLst>
                    <a:ext uri="{9D8B030D-6E8A-4147-A177-3AD203B41FA5}">
                      <a16:colId xmlns:a16="http://schemas.microsoft.com/office/drawing/2014/main" val="939046966"/>
                    </a:ext>
                  </a:extLst>
                </a:gridCol>
                <a:gridCol w="1358839">
                  <a:extLst>
                    <a:ext uri="{9D8B030D-6E8A-4147-A177-3AD203B41FA5}">
                      <a16:colId xmlns:a16="http://schemas.microsoft.com/office/drawing/2014/main" val="594302734"/>
                    </a:ext>
                  </a:extLst>
                </a:gridCol>
                <a:gridCol w="4704152">
                  <a:extLst>
                    <a:ext uri="{9D8B030D-6E8A-4147-A177-3AD203B41FA5}">
                      <a16:colId xmlns:a16="http://schemas.microsoft.com/office/drawing/2014/main" val="986974873"/>
                    </a:ext>
                  </a:extLst>
                </a:gridCol>
              </a:tblGrid>
              <a:tr h="470586">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dirty="0" err="1" smtClean="0">
                          <a:ln>
                            <a:noFill/>
                          </a:ln>
                          <a:solidFill>
                            <a:srgbClr val="FFFFFF"/>
                          </a:solidFill>
                          <a:effectLst/>
                          <a:latin typeface="Times New Roman" panose="02020603050405020304" pitchFamily="18" charset="0"/>
                          <a:cs typeface="Times New Roman" panose="02020603050405020304" pitchFamily="18" charset="0"/>
                        </a:rPr>
                        <a:t>Emoţie</a:t>
                      </a:r>
                      <a:endParaRPr kumimoji="0" lang="ro-RO" altLang="en-US" sz="2000" b="1" i="0" u="none" strike="noStrike" cap="none" normalizeH="0" baseline="0" dirty="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Mesaj</a:t>
                      </a:r>
                      <a:endParaRPr kumimoji="0" lang="ro-RO" altLang="en-US" sz="2000" b="1" i="0" u="none" strike="noStrike" cap="none" normalizeH="0" baseline="0" dirty="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Ce-</a:t>
                      </a:r>
                      <a:r>
                        <a:rPr kumimoji="0" lang="ro-RO" altLang="en-US" sz="2000" b="1" i="0" u="none" strike="noStrike" cap="none" normalizeH="0" baseline="0" dirty="0" err="1" smtClean="0">
                          <a:ln>
                            <a:noFill/>
                          </a:ln>
                          <a:solidFill>
                            <a:srgbClr val="FFFFFF"/>
                          </a:solidFill>
                          <a:effectLst/>
                          <a:latin typeface="Times New Roman" panose="02020603050405020304" pitchFamily="18" charset="0"/>
                          <a:cs typeface="Times New Roman" panose="02020603050405020304" pitchFamily="18" charset="0"/>
                        </a:rPr>
                        <a:t>ţi</a:t>
                      </a:r>
                      <a:r>
                        <a:rPr kumimoji="0" lang="ro-RO" altLang="en-US" sz="20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 vine să faci?</a:t>
                      </a:r>
                      <a:endParaRPr kumimoji="0" lang="ro-RO" altLang="en-US" sz="2000" b="1" i="0" u="none" strike="noStrike" cap="none" normalizeH="0" baseline="0" dirty="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Ce e de făcut?</a:t>
                      </a:r>
                      <a:endParaRPr kumimoji="0" lang="ro-RO" altLang="en-US" sz="2000" b="1" i="0" u="none" strike="noStrike" cap="none" normalizeH="0" baseline="0" dirty="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96130376"/>
                  </a:ext>
                </a:extLst>
              </a:tr>
              <a:tr h="740266">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smtClean="0">
                          <a:ln>
                            <a:noFill/>
                          </a:ln>
                          <a:solidFill>
                            <a:srgbClr val="FFFFFF"/>
                          </a:solidFill>
                          <a:effectLst/>
                          <a:latin typeface="Times New Roman" panose="02020603050405020304" pitchFamily="18" charset="0"/>
                          <a:cs typeface="Times New Roman" panose="02020603050405020304" pitchFamily="18" charset="0"/>
                        </a:rPr>
                        <a:t>FRICĂ</a:t>
                      </a:r>
                      <a:endParaRPr kumimoji="0" lang="ro-RO" altLang="en-US" sz="2000" b="1" i="0" u="none" strike="noStrike" cap="none" normalizeH="0" baseline="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Pregăteşte-te să faci faţă la ceva sau să eviţi consecinţele negative a ceva ce urmează să se întâmple</a:t>
                      </a:r>
                      <a:endParaRPr kumimoji="0" lang="ro-RO" altLang="en-US" sz="2000" b="0"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CBCB"/>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Să eviţi situaţia de care te temi.</a:t>
                      </a:r>
                      <a:endParaRPr kumimoji="0" lang="ro-RO" altLang="en-US" sz="2000" b="0"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CBCB"/>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Abordează situația cu curaj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şi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comportă-te </a:t>
                      </a:r>
                      <a:r>
                        <a:rPr kumimoji="0" lang="ro-RO" altLang="en-US" sz="20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ca </a:t>
                      </a:r>
                      <a:r>
                        <a:rPr kumimoji="0" lang="ro-RO" altLang="en-US" sz="2000" b="0" i="1"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şi</a:t>
                      </a:r>
                      <a:r>
                        <a:rPr kumimoji="0" lang="ro-RO" altLang="en-US" sz="20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când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eşti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puternic, încrezător.</a:t>
                      </a:r>
                    </a:p>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Pregăteşte</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-te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aşa</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încât să te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simţi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competent în raport cu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situaţia</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Modifică-</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ţi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percepţia</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asupra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situaţiei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endParaRPr kumimoji="0" lang="ro-RO" altLang="en-US" sz="20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CBCB"/>
                    </a:solidFill>
                  </a:tcPr>
                </a:tc>
                <a:extLst>
                  <a:ext uri="{0D108BD9-81ED-4DB2-BD59-A6C34878D82A}">
                    <a16:rowId xmlns:a16="http://schemas.microsoft.com/office/drawing/2014/main" val="4014347645"/>
                  </a:ext>
                </a:extLst>
              </a:tr>
              <a:tr h="1208159">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smtClean="0">
                          <a:ln>
                            <a:noFill/>
                          </a:ln>
                          <a:solidFill>
                            <a:srgbClr val="FFFFFF"/>
                          </a:solidFill>
                          <a:effectLst/>
                          <a:latin typeface="Times New Roman" panose="02020603050405020304" pitchFamily="18" charset="0"/>
                          <a:cs typeface="Times New Roman" panose="02020603050405020304" pitchFamily="18" charset="0"/>
                        </a:rPr>
                        <a:t>FURIE</a:t>
                      </a:r>
                      <a:endParaRPr kumimoji="0" lang="ro-RO" altLang="en-US" sz="2000" b="1" i="0" u="none" strike="noStrike" cap="none" normalizeH="0" baseline="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Încălcarea unei reguli importante pe care o ai de către altcineva sau chiar de tine. Ascunde rănire neexprimată.</a:t>
                      </a:r>
                      <a:endParaRPr kumimoji="0" lang="ro-RO" altLang="en-US" sz="2000" b="0"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Să ataci, să critici</a:t>
                      </a:r>
                      <a:endParaRPr kumimoji="0" lang="ro-RO" altLang="en-US" sz="20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Comunică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celorlalţi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standardele tale.</a:t>
                      </a:r>
                    </a:p>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Conştientizează</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faptul că poate fi doar o regulă a ta personală pe care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ceilalţi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nu o au.</a:t>
                      </a:r>
                    </a:p>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Cântăreşte</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dacă nu ar fi cazul să-</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ţi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schimbi regulile pentru că dacă le păstrezi vei fi rănit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şi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furios toată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viaţa</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endParaRPr kumimoji="0" lang="ro-RO" altLang="en-US" sz="20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extLst>
                  <a:ext uri="{0D108BD9-81ED-4DB2-BD59-A6C34878D82A}">
                    <a16:rowId xmlns:a16="http://schemas.microsoft.com/office/drawing/2014/main" val="131885559"/>
                  </a:ext>
                </a:extLst>
              </a:tr>
            </a:tbl>
          </a:graphicData>
        </a:graphic>
      </p:graphicFrame>
    </p:spTree>
    <p:extLst>
      <p:ext uri="{BB962C8B-B14F-4D97-AF65-F5344CB8AC3E}">
        <p14:creationId xmlns:p14="http://schemas.microsoft.com/office/powerpoint/2010/main" val="3913751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38763444"/>
              </p:ext>
            </p:extLst>
          </p:nvPr>
        </p:nvGraphicFramePr>
        <p:xfrm>
          <a:off x="1219793" y="2828902"/>
          <a:ext cx="10298918" cy="3154680"/>
        </p:xfrm>
        <a:graphic>
          <a:graphicData uri="http://schemas.openxmlformats.org/drawingml/2006/table">
            <a:tbl>
              <a:tblPr/>
              <a:tblGrid>
                <a:gridCol w="1650038">
                  <a:extLst>
                    <a:ext uri="{9D8B030D-6E8A-4147-A177-3AD203B41FA5}">
                      <a16:colId xmlns:a16="http://schemas.microsoft.com/office/drawing/2014/main" val="2118613993"/>
                    </a:ext>
                  </a:extLst>
                </a:gridCol>
                <a:gridCol w="2528880">
                  <a:extLst>
                    <a:ext uri="{9D8B030D-6E8A-4147-A177-3AD203B41FA5}">
                      <a16:colId xmlns:a16="http://schemas.microsoft.com/office/drawing/2014/main" val="3552839791"/>
                    </a:ext>
                  </a:extLst>
                </a:gridCol>
                <a:gridCol w="1556323">
                  <a:extLst>
                    <a:ext uri="{9D8B030D-6E8A-4147-A177-3AD203B41FA5}">
                      <a16:colId xmlns:a16="http://schemas.microsoft.com/office/drawing/2014/main" val="2737433199"/>
                    </a:ext>
                  </a:extLst>
                </a:gridCol>
                <a:gridCol w="4563677">
                  <a:extLst>
                    <a:ext uri="{9D8B030D-6E8A-4147-A177-3AD203B41FA5}">
                      <a16:colId xmlns:a16="http://schemas.microsoft.com/office/drawing/2014/main" val="927729636"/>
                    </a:ext>
                  </a:extLst>
                </a:gridCol>
              </a:tblGrid>
              <a:tr h="476743">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VINOVĂŢIE</a:t>
                      </a:r>
                      <a:endParaRPr kumimoji="0" lang="ro-RO" altLang="en-US" sz="2000" b="1" i="0" u="none" strike="noStrike" cap="none" normalizeH="0" baseline="0" dirty="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Ţi-ai încălcat nişte standarde personale.</a:t>
                      </a:r>
                      <a:endParaRPr kumimoji="0" lang="ro-RO" altLang="en-US" sz="2000" b="0"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CBCB"/>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Autoblamare</a:t>
                      </a:r>
                      <a:endParaRPr kumimoji="0" lang="ro-RO" altLang="en-US" sz="20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CBCB"/>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Acţionează</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imediat pentru a te asigura că nu vei mai încălca standardele personale în viitor. </a:t>
                      </a:r>
                    </a:p>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Repară ce poți repara.</a:t>
                      </a: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CBCB"/>
                    </a:solidFill>
                  </a:tcPr>
                </a:tc>
                <a:extLst>
                  <a:ext uri="{0D108BD9-81ED-4DB2-BD59-A6C34878D82A}">
                    <a16:rowId xmlns:a16="http://schemas.microsoft.com/office/drawing/2014/main" val="3323575831"/>
                  </a:ext>
                </a:extLst>
              </a:tr>
              <a:tr h="1211784">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smtClean="0">
                          <a:ln>
                            <a:noFill/>
                          </a:ln>
                          <a:solidFill>
                            <a:srgbClr val="FFFFFF"/>
                          </a:solidFill>
                          <a:effectLst/>
                          <a:latin typeface="Times New Roman" panose="02020603050405020304" pitchFamily="18" charset="0"/>
                          <a:cs typeface="Times New Roman" panose="02020603050405020304" pitchFamily="18" charset="0"/>
                        </a:rPr>
                        <a:t>DEPRESIE</a:t>
                      </a:r>
                      <a:endParaRPr kumimoji="0" lang="ro-RO" altLang="en-US" sz="2000" b="1" i="0" u="none" strike="noStrike" cap="none" normalizeH="0" baseline="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Reevaluează ce este cel mai important pentru tine în această situaţie.</a:t>
                      </a:r>
                      <a:endParaRPr kumimoji="0" lang="ro-RO" altLang="en-US" sz="2000" b="0"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Izolare, abandonare</a:t>
                      </a:r>
                      <a:endParaRPr kumimoji="0" lang="ro-RO" altLang="en-US" sz="20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Cântăreşte</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ce este absolut important, ce este o prioritate versus o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dorinţă</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Ierarhizează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lucurile</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importante.</a:t>
                      </a:r>
                    </a:p>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Ia primul lucru din listă </a:t>
                      </a:r>
                      <a:r>
                        <a:rPr kumimoji="0" lang="ro-RO"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şi</a:t>
                      </a:r>
                      <a:r>
                        <a:rPr kumimoji="0" lang="ro-RO"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fă ceva în legătură cu acesta.</a:t>
                      </a:r>
                      <a:endParaRPr kumimoji="0" lang="ro-RO" altLang="en-US" sz="20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E7E7"/>
                    </a:solidFill>
                  </a:tcPr>
                </a:tc>
                <a:extLst>
                  <a:ext uri="{0D108BD9-81ED-4DB2-BD59-A6C34878D82A}">
                    <a16:rowId xmlns:a16="http://schemas.microsoft.com/office/drawing/2014/main" val="664844147"/>
                  </a:ext>
                </a:extLst>
              </a:tr>
            </a:tbl>
          </a:graphicData>
        </a:graphic>
      </p:graphicFrame>
      <p:sp>
        <p:nvSpPr>
          <p:cNvPr id="5" name="Title 6"/>
          <p:cNvSpPr>
            <a:spLocks noGrp="1"/>
          </p:cNvSpPr>
          <p:nvPr>
            <p:ph type="title"/>
          </p:nvPr>
        </p:nvSpPr>
        <p:spPr>
          <a:xfrm>
            <a:off x="1375728" y="887104"/>
            <a:ext cx="10058400" cy="672835"/>
          </a:xfrm>
          <a:solidFill>
            <a:schemeClr val="accent1">
              <a:lumMod val="20000"/>
              <a:lumOff val="80000"/>
            </a:schemeClr>
          </a:solidFill>
        </p:spPr>
        <p:txBody>
          <a:bodyPr>
            <a:normAutofit/>
          </a:bodyPr>
          <a:lstStyle/>
          <a:p>
            <a:pPr algn="ctr"/>
            <a:r>
              <a:rPr lang="ro-RO" sz="4400" b="1" dirty="0" smtClean="0"/>
              <a:t>Motivația afectivă</a:t>
            </a:r>
            <a:endParaRPr lang="en-US" sz="4400" b="1" dirty="0"/>
          </a:p>
        </p:txBody>
      </p:sp>
      <p:graphicFrame>
        <p:nvGraphicFramePr>
          <p:cNvPr id="6" name="Table 5"/>
          <p:cNvGraphicFramePr>
            <a:graphicFrameLocks noGrp="1"/>
          </p:cNvGraphicFramePr>
          <p:nvPr>
            <p:extLst>
              <p:ext uri="{D42A27DB-BD31-4B8C-83A1-F6EECF244321}">
                <p14:modId xmlns:p14="http://schemas.microsoft.com/office/powerpoint/2010/main" val="728660755"/>
              </p:ext>
            </p:extLst>
          </p:nvPr>
        </p:nvGraphicFramePr>
        <p:xfrm>
          <a:off x="1219793" y="2127862"/>
          <a:ext cx="10298917" cy="701040"/>
        </p:xfrm>
        <a:graphic>
          <a:graphicData uri="http://schemas.openxmlformats.org/drawingml/2006/table">
            <a:tbl>
              <a:tblPr/>
              <a:tblGrid>
                <a:gridCol w="1687180">
                  <a:extLst>
                    <a:ext uri="{9D8B030D-6E8A-4147-A177-3AD203B41FA5}">
                      <a16:colId xmlns:a16="http://schemas.microsoft.com/office/drawing/2014/main" val="987279930"/>
                    </a:ext>
                  </a:extLst>
                </a:gridCol>
                <a:gridCol w="2620370">
                  <a:extLst>
                    <a:ext uri="{9D8B030D-6E8A-4147-A177-3AD203B41FA5}">
                      <a16:colId xmlns:a16="http://schemas.microsoft.com/office/drawing/2014/main" val="3741639150"/>
                    </a:ext>
                  </a:extLst>
                </a:gridCol>
                <a:gridCol w="1604228">
                  <a:extLst>
                    <a:ext uri="{9D8B030D-6E8A-4147-A177-3AD203B41FA5}">
                      <a16:colId xmlns:a16="http://schemas.microsoft.com/office/drawing/2014/main" val="463680633"/>
                    </a:ext>
                  </a:extLst>
                </a:gridCol>
                <a:gridCol w="4387139">
                  <a:extLst>
                    <a:ext uri="{9D8B030D-6E8A-4147-A177-3AD203B41FA5}">
                      <a16:colId xmlns:a16="http://schemas.microsoft.com/office/drawing/2014/main" val="1945744069"/>
                    </a:ext>
                  </a:extLst>
                </a:gridCol>
              </a:tblGrid>
              <a:tr h="470586">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dirty="0" err="1" smtClean="0">
                          <a:ln>
                            <a:noFill/>
                          </a:ln>
                          <a:solidFill>
                            <a:srgbClr val="FFFFFF"/>
                          </a:solidFill>
                          <a:effectLst/>
                          <a:latin typeface="Times New Roman" panose="02020603050405020304" pitchFamily="18" charset="0"/>
                          <a:cs typeface="Times New Roman" panose="02020603050405020304" pitchFamily="18" charset="0"/>
                        </a:rPr>
                        <a:t>Emoţie</a:t>
                      </a:r>
                      <a:endParaRPr kumimoji="0" lang="ro-RO" altLang="en-US" sz="2000" b="1" i="0" u="none" strike="noStrike" cap="none" normalizeH="0" baseline="0" dirty="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Mesaj</a:t>
                      </a:r>
                      <a:endParaRPr kumimoji="0" lang="ro-RO" altLang="en-US" sz="2000" b="1" i="0" u="none" strike="noStrike" cap="none" normalizeH="0" baseline="0" dirty="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Ce-</a:t>
                      </a:r>
                      <a:r>
                        <a:rPr kumimoji="0" lang="ro-RO" altLang="en-US" sz="2000" b="1" i="0" u="none" strike="noStrike" cap="none" normalizeH="0" baseline="0" dirty="0" err="1" smtClean="0">
                          <a:ln>
                            <a:noFill/>
                          </a:ln>
                          <a:solidFill>
                            <a:srgbClr val="FFFFFF"/>
                          </a:solidFill>
                          <a:effectLst/>
                          <a:latin typeface="Times New Roman" panose="02020603050405020304" pitchFamily="18" charset="0"/>
                          <a:cs typeface="Times New Roman" panose="02020603050405020304" pitchFamily="18" charset="0"/>
                        </a:rPr>
                        <a:t>ţi</a:t>
                      </a:r>
                      <a:r>
                        <a:rPr kumimoji="0" lang="ro-RO" altLang="en-US" sz="20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 vine să faci?</a:t>
                      </a:r>
                      <a:endParaRPr kumimoji="0" lang="ro-RO" altLang="en-US" sz="2000" b="1" i="0" u="none" strike="noStrike" cap="none" normalizeH="0" baseline="0" dirty="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1pPr>
                      <a:lvl2pPr marL="742950" indent="-285750" eaLnBrk="0" hangingPunct="0">
                        <a:spcBef>
                          <a:spcPct val="20000"/>
                        </a:spcBef>
                        <a:buClr>
                          <a:schemeClr val="accent1"/>
                        </a:buClr>
                        <a:buFont typeface="Arial" panose="020B0604020202020204" pitchFamily="34" charset="0"/>
                        <a:defRPr sz="2000">
                          <a:solidFill>
                            <a:schemeClr val="tx2"/>
                          </a:solidFill>
                          <a:latin typeface="Times New Roman" panose="02020603050405020304" pitchFamily="18" charset="0"/>
                        </a:defRPr>
                      </a:lvl2pPr>
                      <a:lvl3pPr marL="1143000" indent="-228600" eaLnBrk="0" hangingPunct="0">
                        <a:spcBef>
                          <a:spcPct val="20000"/>
                        </a:spcBef>
                        <a:buClr>
                          <a:schemeClr val="accent1"/>
                        </a:buClr>
                        <a:buFont typeface="Arial" panose="020B0604020202020204" pitchFamily="34" charset="0"/>
                        <a:defRPr>
                          <a:solidFill>
                            <a:schemeClr val="tx2"/>
                          </a:solidFill>
                          <a:latin typeface="Times New Roman" panose="02020603050405020304" pitchFamily="18" charset="0"/>
                        </a:defRPr>
                      </a:lvl3pPr>
                      <a:lvl4pPr marL="16002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4pPr>
                      <a:lvl5pPr marL="2057400" indent="-228600" eaLnBrk="0" hangingPunct="0">
                        <a:spcBef>
                          <a:spcPct val="20000"/>
                        </a:spcBef>
                        <a:buClr>
                          <a:schemeClr val="accent1"/>
                        </a:buClr>
                        <a:buFont typeface="Arial" panose="020B0604020202020204" pitchFamily="34" charset="0"/>
                        <a:defRPr sz="1600">
                          <a:solidFill>
                            <a:schemeClr val="tx2"/>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Font typeface="Arial" panose="020B0604020202020204" pitchFamily="34" charset="0"/>
                        <a:defRPr sz="1600">
                          <a:solidFill>
                            <a:schemeClr val="tx2"/>
                          </a:solidFill>
                          <a:latin typeface="Times New Roman" panose="02020603050405020304" pitchFamily="18"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ro-RO" altLang="en-US" sz="20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Ce e de făcut?</a:t>
                      </a:r>
                      <a:endParaRPr kumimoji="0" lang="ro-RO" altLang="en-US" sz="2000" b="1" i="0" u="none" strike="noStrike" cap="none" normalizeH="0" baseline="0" dirty="0" smtClean="0">
                        <a:ln>
                          <a:noFill/>
                        </a:ln>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718" marR="4471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754275092"/>
                  </a:ext>
                </a:extLst>
              </a:tr>
            </a:tbl>
          </a:graphicData>
        </a:graphic>
      </p:graphicFrame>
    </p:spTree>
    <p:extLst>
      <p:ext uri="{BB962C8B-B14F-4D97-AF65-F5344CB8AC3E}">
        <p14:creationId xmlns:p14="http://schemas.microsoft.com/office/powerpoint/2010/main" val="522968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815" y="928048"/>
            <a:ext cx="10058400" cy="727426"/>
          </a:xfrm>
          <a:solidFill>
            <a:schemeClr val="bg2">
              <a:lumMod val="75000"/>
            </a:schemeClr>
          </a:solidFill>
        </p:spPr>
        <p:txBody>
          <a:bodyPr>
            <a:normAutofit/>
          </a:bodyPr>
          <a:lstStyle/>
          <a:p>
            <a:pPr algn="ctr"/>
            <a:r>
              <a:rPr lang="ro-RO" sz="3600" b="1" dirty="0" smtClean="0"/>
              <a:t>Nivel de aspirație versus expectanță</a:t>
            </a:r>
            <a:endParaRPr lang="en-US" sz="3600" b="1" dirty="0"/>
          </a:p>
        </p:txBody>
      </p:sp>
      <p:sp>
        <p:nvSpPr>
          <p:cNvPr id="3" name="TextBox 2"/>
          <p:cNvSpPr txBox="1"/>
          <p:nvPr/>
        </p:nvSpPr>
        <p:spPr>
          <a:xfrm>
            <a:off x="1192815" y="2047164"/>
            <a:ext cx="9930110" cy="3046988"/>
          </a:xfrm>
          <a:prstGeom prst="rect">
            <a:avLst/>
          </a:prstGeom>
          <a:noFill/>
        </p:spPr>
        <p:txBody>
          <a:bodyPr wrap="square" rtlCol="0">
            <a:spAutoFit/>
          </a:bodyPr>
          <a:lstStyle/>
          <a:p>
            <a:pPr marL="342900" indent="-342900">
              <a:buFont typeface="Wingdings" panose="05000000000000000000" pitchFamily="2" charset="2"/>
              <a:buChar char="Ø"/>
            </a:pPr>
            <a:r>
              <a:rPr lang="ro-RO" sz="2400" b="1" dirty="0" smtClean="0"/>
              <a:t>Nivelul de aspirație</a:t>
            </a:r>
            <a:r>
              <a:rPr lang="ro-RO" sz="2400" dirty="0" smtClean="0"/>
              <a:t>= standardul pe care o persoană se așteaptă și speră să-l atingă. (E. </a:t>
            </a:r>
            <a:r>
              <a:rPr lang="ro-RO" sz="2400" dirty="0" err="1" smtClean="0"/>
              <a:t>Hurlock</a:t>
            </a:r>
            <a:r>
              <a:rPr lang="ro-RO" sz="2400" dirty="0" smtClean="0"/>
              <a:t>)</a:t>
            </a:r>
          </a:p>
          <a:p>
            <a:pPr marL="342900" indent="-342900">
              <a:buFont typeface="Wingdings" panose="05000000000000000000" pitchFamily="2" charset="2"/>
              <a:buChar char="Ø"/>
            </a:pPr>
            <a:r>
              <a:rPr lang="ro-RO" sz="2400" b="1" dirty="0" smtClean="0"/>
              <a:t>Expectanță</a:t>
            </a:r>
            <a:r>
              <a:rPr lang="ro-RO" sz="2400" dirty="0" smtClean="0"/>
              <a:t>= probabilitatea așteptată ca efortul depus să conducă la rezultatul așteptat</a:t>
            </a:r>
          </a:p>
          <a:p>
            <a:pPr marL="342900" indent="-342900">
              <a:buFont typeface="Wingdings" panose="05000000000000000000" pitchFamily="2" charset="2"/>
              <a:buChar char="Ø"/>
            </a:pPr>
            <a:r>
              <a:rPr lang="ro-RO" sz="2400" b="1" dirty="0" smtClean="0"/>
              <a:t>Aspirația</a:t>
            </a:r>
            <a:r>
              <a:rPr lang="ro-RO" sz="2400" dirty="0" smtClean="0"/>
              <a:t>= proiecție în planul dorinței, al speranței</a:t>
            </a:r>
          </a:p>
          <a:p>
            <a:pPr marL="342900" indent="-342900">
              <a:buFont typeface="Wingdings" panose="05000000000000000000" pitchFamily="2" charset="2"/>
              <a:buChar char="Ø"/>
            </a:pPr>
            <a:endParaRPr lang="ro-RO" sz="2400" dirty="0"/>
          </a:p>
          <a:p>
            <a:pPr marL="342900" indent="-342900" algn="just">
              <a:buFont typeface="Wingdings" panose="05000000000000000000" pitchFamily="2" charset="2"/>
              <a:buChar char="Ø"/>
            </a:pPr>
            <a:r>
              <a:rPr lang="ro-RO" sz="2400" dirty="0" smtClean="0"/>
              <a:t>Reacția tipică la </a:t>
            </a:r>
            <a:r>
              <a:rPr lang="ro-RO" sz="2400" b="1" dirty="0" smtClean="0"/>
              <a:t>succes</a:t>
            </a:r>
            <a:r>
              <a:rPr lang="ro-RO" sz="2400" dirty="0" smtClean="0"/>
              <a:t> este ridicarea ”ștachetei” nivelului de aspirație/ expectanță în timp ce la </a:t>
            </a:r>
            <a:r>
              <a:rPr lang="ro-RO" sz="2400" b="1" dirty="0" smtClean="0"/>
              <a:t>insucces</a:t>
            </a:r>
            <a:r>
              <a:rPr lang="ro-RO" sz="2400" dirty="0" smtClean="0"/>
              <a:t>- coborârea acesteia.</a:t>
            </a:r>
            <a:endParaRPr lang="en-US" sz="2400" dirty="0"/>
          </a:p>
        </p:txBody>
      </p:sp>
    </p:spTree>
    <p:extLst>
      <p:ext uri="{BB962C8B-B14F-4D97-AF65-F5344CB8AC3E}">
        <p14:creationId xmlns:p14="http://schemas.microsoft.com/office/powerpoint/2010/main" val="2911185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129" y="928048"/>
            <a:ext cx="10393086" cy="727426"/>
          </a:xfrm>
          <a:solidFill>
            <a:schemeClr val="bg2">
              <a:lumMod val="75000"/>
            </a:schemeClr>
          </a:solidFill>
        </p:spPr>
        <p:txBody>
          <a:bodyPr>
            <a:normAutofit fontScale="90000"/>
          </a:bodyPr>
          <a:lstStyle/>
          <a:p>
            <a:pPr algn="ctr"/>
            <a:r>
              <a:rPr lang="ro-RO" sz="3600" b="1" dirty="0"/>
              <a:t>Relația dintre nivelul de </a:t>
            </a:r>
            <a:r>
              <a:rPr lang="ro-RO" sz="3600" b="1" dirty="0" smtClean="0"/>
              <a:t>activare </a:t>
            </a:r>
            <a:r>
              <a:rPr lang="ro-RO" sz="3600" b="1" dirty="0"/>
              <a:t>și performanță</a:t>
            </a:r>
            <a:endParaRPr lang="en-US" sz="3600" b="1" dirty="0"/>
          </a:p>
        </p:txBody>
      </p:sp>
      <p:pic>
        <p:nvPicPr>
          <p:cNvPr id="4" name="Picture 3"/>
          <p:cNvPicPr>
            <a:picLocks noChangeAspect="1"/>
          </p:cNvPicPr>
          <p:nvPr/>
        </p:nvPicPr>
        <p:blipFill rotWithShape="1">
          <a:blip r:embed="rId2"/>
          <a:srcRect b="15028"/>
          <a:stretch/>
        </p:blipFill>
        <p:spPr>
          <a:xfrm>
            <a:off x="1653313" y="2118763"/>
            <a:ext cx="8802717" cy="3490467"/>
          </a:xfrm>
          <a:prstGeom prst="rect">
            <a:avLst/>
          </a:prstGeom>
        </p:spPr>
      </p:pic>
    </p:spTree>
    <p:extLst>
      <p:ext uri="{BB962C8B-B14F-4D97-AF65-F5344CB8AC3E}">
        <p14:creationId xmlns:p14="http://schemas.microsoft.com/office/powerpoint/2010/main" val="656305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815" y="773723"/>
            <a:ext cx="10058400" cy="881751"/>
          </a:xfrm>
          <a:solidFill>
            <a:schemeClr val="bg2">
              <a:lumMod val="75000"/>
            </a:schemeClr>
          </a:solidFill>
        </p:spPr>
        <p:txBody>
          <a:bodyPr>
            <a:normAutofit fontScale="90000"/>
          </a:bodyPr>
          <a:lstStyle/>
          <a:p>
            <a:pPr algn="ctr"/>
            <a:r>
              <a:rPr lang="ro-RO" sz="3600" b="1" dirty="0" smtClean="0"/>
              <a:t>Relația dintre nivelul de activare și performanță</a:t>
            </a:r>
            <a:br>
              <a:rPr lang="ro-RO" sz="3600" b="1" dirty="0" smtClean="0"/>
            </a:br>
            <a:r>
              <a:rPr lang="ro-RO" sz="3600" b="1" dirty="0" smtClean="0"/>
              <a:t>(dificultatea sarcinii)</a:t>
            </a:r>
            <a:endParaRPr lang="en-US" sz="3600" b="1" dirty="0"/>
          </a:p>
        </p:txBody>
      </p:sp>
      <p:pic>
        <p:nvPicPr>
          <p:cNvPr id="16" name="Picture 15"/>
          <p:cNvPicPr>
            <a:picLocks noChangeAspect="1"/>
          </p:cNvPicPr>
          <p:nvPr/>
        </p:nvPicPr>
        <p:blipFill>
          <a:blip r:embed="rId2"/>
          <a:stretch>
            <a:fillRect/>
          </a:stretch>
        </p:blipFill>
        <p:spPr>
          <a:xfrm>
            <a:off x="1575582" y="2061061"/>
            <a:ext cx="8786554" cy="4058385"/>
          </a:xfrm>
          <a:prstGeom prst="rect">
            <a:avLst/>
          </a:prstGeom>
        </p:spPr>
      </p:pic>
    </p:spTree>
    <p:extLst>
      <p:ext uri="{BB962C8B-B14F-4D97-AF65-F5344CB8AC3E}">
        <p14:creationId xmlns:p14="http://schemas.microsoft.com/office/powerpoint/2010/main" val="35468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59558"/>
            <a:ext cx="10058400" cy="768369"/>
          </a:xfrm>
          <a:solidFill>
            <a:schemeClr val="accent1">
              <a:lumMod val="20000"/>
              <a:lumOff val="80000"/>
            </a:schemeClr>
          </a:solidFill>
        </p:spPr>
        <p:txBody>
          <a:bodyPr/>
          <a:lstStyle/>
          <a:p>
            <a:pPr algn="ctr"/>
            <a:r>
              <a:rPr lang="ro-RO" b="1" dirty="0" smtClean="0"/>
              <a:t>Piramida lui </a:t>
            </a:r>
            <a:r>
              <a:rPr lang="ro-RO" b="1" dirty="0" err="1" smtClean="0"/>
              <a:t>Maslow</a:t>
            </a:r>
            <a:endParaRPr lang="en-US" b="1"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621" t="13597" r="12665" b="13273"/>
          <a:stretch/>
        </p:blipFill>
        <p:spPr>
          <a:xfrm>
            <a:off x="5977718" y="1978926"/>
            <a:ext cx="6068519" cy="4121623"/>
          </a:xfrm>
          <a:prstGeom prst="rect">
            <a:avLst/>
          </a:prstGeom>
        </p:spPr>
      </p:pic>
      <p:pic>
        <p:nvPicPr>
          <p:cNvPr id="10242" name="Picture 2" descr="Celebra piramidă a lui Maslow – ierarhia nevoilor umane - Deștepți.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85" y="1825264"/>
            <a:ext cx="5281278" cy="41524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30854" y="1978926"/>
            <a:ext cx="2033516" cy="1200329"/>
          </a:xfrm>
          <a:prstGeom prst="rect">
            <a:avLst/>
          </a:prstGeom>
          <a:noFill/>
        </p:spPr>
        <p:txBody>
          <a:bodyPr wrap="square" rtlCol="0">
            <a:spAutoFit/>
          </a:bodyPr>
          <a:lstStyle/>
          <a:p>
            <a:r>
              <a:rPr lang="ro-RO" dirty="0" smtClean="0"/>
              <a:t>Piramida revizuită cf. </a:t>
            </a:r>
            <a:r>
              <a:rPr lang="ro-RO" dirty="0" err="1" smtClean="0"/>
              <a:t>Kernick</a:t>
            </a:r>
            <a:r>
              <a:rPr lang="ro-RO" dirty="0" smtClean="0"/>
              <a:t> et. al, 2010)</a:t>
            </a:r>
            <a:endParaRPr lang="en-US" dirty="0"/>
          </a:p>
        </p:txBody>
      </p:sp>
      <p:sp>
        <p:nvSpPr>
          <p:cNvPr id="12" name="TextBox 11"/>
          <p:cNvSpPr txBox="1"/>
          <p:nvPr/>
        </p:nvSpPr>
        <p:spPr>
          <a:xfrm>
            <a:off x="395785" y="1708246"/>
            <a:ext cx="2033516" cy="646331"/>
          </a:xfrm>
          <a:prstGeom prst="rect">
            <a:avLst/>
          </a:prstGeom>
          <a:noFill/>
        </p:spPr>
        <p:txBody>
          <a:bodyPr wrap="square" rtlCol="0">
            <a:spAutoFit/>
          </a:bodyPr>
          <a:lstStyle/>
          <a:p>
            <a:r>
              <a:rPr lang="ro-RO" dirty="0" smtClean="0"/>
              <a:t>Versiunea inițială 1943</a:t>
            </a:r>
            <a:endParaRPr lang="en-US" dirty="0"/>
          </a:p>
        </p:txBody>
      </p:sp>
    </p:spTree>
    <p:extLst>
      <p:ext uri="{BB962C8B-B14F-4D97-AF65-F5344CB8AC3E}">
        <p14:creationId xmlns:p14="http://schemas.microsoft.com/office/powerpoint/2010/main" val="2623981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59558"/>
            <a:ext cx="10058400" cy="768369"/>
          </a:xfrm>
          <a:solidFill>
            <a:schemeClr val="accent1">
              <a:lumMod val="20000"/>
              <a:lumOff val="80000"/>
            </a:schemeClr>
          </a:solidFill>
        </p:spPr>
        <p:txBody>
          <a:bodyPr/>
          <a:lstStyle/>
          <a:p>
            <a:pPr algn="ctr"/>
            <a:r>
              <a:rPr lang="ro-RO" b="1" dirty="0" smtClean="0"/>
              <a:t>Piramida lui </a:t>
            </a:r>
            <a:r>
              <a:rPr lang="ro-RO" b="1" dirty="0" err="1" smtClean="0"/>
              <a:t>Maslow</a:t>
            </a:r>
            <a:endParaRPr lang="en-US" b="1" dirty="0"/>
          </a:p>
        </p:txBody>
      </p:sp>
      <p:sp>
        <p:nvSpPr>
          <p:cNvPr id="3" name="TextBox 2"/>
          <p:cNvSpPr txBox="1"/>
          <p:nvPr/>
        </p:nvSpPr>
        <p:spPr>
          <a:xfrm>
            <a:off x="1097280" y="2033516"/>
            <a:ext cx="10058400" cy="4370427"/>
          </a:xfrm>
          <a:prstGeom prst="rect">
            <a:avLst/>
          </a:prstGeom>
          <a:noFill/>
        </p:spPr>
        <p:txBody>
          <a:bodyPr wrap="square" rtlCol="0">
            <a:spAutoFit/>
          </a:bodyPr>
          <a:lstStyle/>
          <a:p>
            <a:pPr marL="285750" indent="-285750" algn="just">
              <a:buFont typeface="Wingdings" panose="05000000000000000000" pitchFamily="2" charset="2"/>
              <a:buChar char="Ø"/>
            </a:pPr>
            <a:r>
              <a:rPr lang="ro-RO" sz="2000" dirty="0" smtClean="0"/>
              <a:t>Este una din cele mai cunoscute teorii ale motivației</a:t>
            </a:r>
          </a:p>
          <a:p>
            <a:pPr marL="285750" indent="-285750" algn="just">
              <a:buFont typeface="Wingdings" panose="05000000000000000000" pitchFamily="2" charset="2"/>
              <a:buChar char="Ø"/>
            </a:pPr>
            <a:r>
              <a:rPr lang="ro-RO" sz="2000" b="1" dirty="0" smtClean="0"/>
              <a:t>Asumpție de bază</a:t>
            </a:r>
            <a:r>
              <a:rPr lang="ro-RO" sz="2000" dirty="0" smtClean="0"/>
              <a:t>: oamenii au o serie de nevoi organizate ierarhic care le influențează reacțiile la situații particulare </a:t>
            </a:r>
          </a:p>
          <a:p>
            <a:pPr marL="285750" indent="-285750" algn="just">
              <a:buFont typeface="Wingdings" panose="05000000000000000000" pitchFamily="2" charset="2"/>
              <a:buChar char="Ø"/>
            </a:pPr>
            <a:r>
              <a:rPr lang="ro-RO" sz="2000" dirty="0" smtClean="0"/>
              <a:t>Oamenii sunt ființe care doresc lucruri, însă ceea ce dorim depinde de ce avem; de îndată ce o nevoie este satisfăcută, apare alta în loc; acest proces continuă de la naștere până la moarte</a:t>
            </a:r>
          </a:p>
          <a:p>
            <a:pPr marL="285750" indent="-285750" algn="just">
              <a:buFont typeface="Wingdings" panose="05000000000000000000" pitchFamily="2" charset="2"/>
              <a:buChar char="Ø"/>
            </a:pPr>
            <a:r>
              <a:rPr lang="ro-RO" sz="2000" dirty="0" smtClean="0"/>
              <a:t>O nevoie satisfăcută încetează să mai fie un factor motivator pentru comportament; doar nevoile nesatisfăcute ne motivează spre acțiune</a:t>
            </a:r>
          </a:p>
          <a:p>
            <a:pPr marL="285750" indent="-285750" algn="just">
              <a:buFont typeface="Wingdings" panose="05000000000000000000" pitchFamily="2" charset="2"/>
              <a:buChar char="Ø"/>
            </a:pPr>
            <a:r>
              <a:rPr lang="ro-RO" sz="2000" dirty="0" smtClean="0"/>
              <a:t>Oamenii procedează în sens ascendent, de la nevoile de nivel inferior spre cele de nivel superior</a:t>
            </a:r>
          </a:p>
          <a:p>
            <a:pPr marL="285750" indent="-285750" algn="just">
              <a:buFont typeface="Wingdings" panose="05000000000000000000" pitchFamily="2" charset="2"/>
              <a:buChar char="Ø"/>
            </a:pPr>
            <a:r>
              <a:rPr lang="ro-RO" sz="2000" dirty="0" smtClean="0"/>
              <a:t>Fiecare persoană are un set de nevoi diferite la un moment dat al vieții</a:t>
            </a:r>
          </a:p>
          <a:p>
            <a:pPr marL="285750" indent="-285750" algn="just">
              <a:buFont typeface="Wingdings" panose="05000000000000000000" pitchFamily="2" charset="2"/>
              <a:buChar char="Ø"/>
            </a:pPr>
            <a:r>
              <a:rPr lang="ro-RO" sz="2000" dirty="0" smtClean="0"/>
              <a:t>Nu toată lumea va ajunge în vârful piramidei</a:t>
            </a:r>
          </a:p>
          <a:p>
            <a:pPr marL="285750" indent="-285750">
              <a:buFont typeface="Wingdings" panose="05000000000000000000" pitchFamily="2" charset="2"/>
              <a:buChar char="Ø"/>
            </a:pPr>
            <a:endParaRPr lang="ro-RO" sz="2000" dirty="0" smtClean="0"/>
          </a:p>
          <a:p>
            <a:endParaRPr lang="ro-RO" dirty="0" smtClean="0"/>
          </a:p>
        </p:txBody>
      </p:sp>
    </p:spTree>
    <p:extLst>
      <p:ext uri="{BB962C8B-B14F-4D97-AF65-F5344CB8AC3E}">
        <p14:creationId xmlns:p14="http://schemas.microsoft.com/office/powerpoint/2010/main" val="26548756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97280" y="232012"/>
            <a:ext cx="10058400" cy="768369"/>
          </a:xfrm>
          <a:prstGeom prst="rect">
            <a:avLst/>
          </a:prstGeom>
          <a:solidFill>
            <a:schemeClr val="bg2">
              <a:lumMod val="75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b="1" smtClean="0"/>
              <a:t>Teorii ale motivației</a:t>
            </a:r>
            <a:endParaRPr lang="en-US" b="1" dirty="0"/>
          </a:p>
        </p:txBody>
      </p:sp>
      <p:sp>
        <p:nvSpPr>
          <p:cNvPr id="5" name="TextBox 4"/>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smtClean="0"/>
              <a:t>B. F. </a:t>
            </a:r>
            <a:r>
              <a:rPr lang="ro-RO" sz="2400" b="1" dirty="0" err="1" smtClean="0"/>
              <a:t>Skinner</a:t>
            </a:r>
            <a:r>
              <a:rPr lang="ro-RO" sz="2400" b="1" dirty="0" smtClean="0"/>
              <a:t> &amp; </a:t>
            </a:r>
            <a:r>
              <a:rPr lang="ro-RO" sz="2400" b="1" dirty="0" err="1" smtClean="0"/>
              <a:t>co</a:t>
            </a:r>
            <a:r>
              <a:rPr lang="ro-RO" sz="2400" b="1" dirty="0" smtClean="0"/>
              <a:t> (1957)- Teoria întăririi</a:t>
            </a:r>
            <a:endParaRPr lang="en-US" sz="2400" b="1" dirty="0"/>
          </a:p>
        </p:txBody>
      </p:sp>
      <p:sp>
        <p:nvSpPr>
          <p:cNvPr id="2" name="TextBox 1"/>
          <p:cNvSpPr txBox="1"/>
          <p:nvPr/>
        </p:nvSpPr>
        <p:spPr>
          <a:xfrm>
            <a:off x="899596" y="2117239"/>
            <a:ext cx="4356705" cy="3785652"/>
          </a:xfrm>
          <a:prstGeom prst="rect">
            <a:avLst/>
          </a:prstGeom>
          <a:noFill/>
          <a:ln>
            <a:solidFill>
              <a:schemeClr val="tx2">
                <a:lumMod val="75000"/>
              </a:schemeClr>
            </a:solidFill>
          </a:ln>
        </p:spPr>
        <p:txBody>
          <a:bodyPr wrap="square" rtlCol="0">
            <a:spAutoFit/>
          </a:bodyPr>
          <a:lstStyle/>
          <a:p>
            <a:pPr marL="342900" indent="-342900" algn="just">
              <a:buFont typeface="Wingdings" panose="05000000000000000000" pitchFamily="2" charset="2"/>
              <a:buChar char="v"/>
            </a:pPr>
            <a:r>
              <a:rPr lang="ro-RO" sz="2000" b="1" dirty="0" smtClean="0"/>
              <a:t>Asumpție de bază</a:t>
            </a:r>
            <a:r>
              <a:rPr lang="ro-RO" sz="2000" dirty="0" smtClean="0"/>
              <a:t>: comportamentul este o funcție a întăririlor</a:t>
            </a:r>
          </a:p>
          <a:p>
            <a:pPr marL="342900" indent="-342900" algn="just">
              <a:buFont typeface="Wingdings" panose="05000000000000000000" pitchFamily="2" charset="2"/>
              <a:buChar char="v"/>
            </a:pPr>
            <a:r>
              <a:rPr lang="ro-RO" sz="2000" dirty="0" smtClean="0"/>
              <a:t>Se bazează pe ”</a:t>
            </a:r>
            <a:r>
              <a:rPr lang="ro-RO" sz="2000" b="1" dirty="0" smtClean="0"/>
              <a:t>legea efectului</a:t>
            </a:r>
            <a:r>
              <a:rPr lang="ro-RO" sz="2000" dirty="0" smtClean="0"/>
              <a:t>”- repetăm comportamentele care au consecințe pozitive, reducem/ eliminăm comportamentele care au consecințe negative</a:t>
            </a:r>
          </a:p>
          <a:p>
            <a:pPr marL="342900" indent="-342900" algn="just">
              <a:buFont typeface="Wingdings" panose="05000000000000000000" pitchFamily="2" charset="2"/>
              <a:buChar char="v"/>
            </a:pPr>
            <a:r>
              <a:rPr lang="ro-RO" sz="2000" b="1" dirty="0" smtClean="0"/>
              <a:t>Contextul/ mediul extern</a:t>
            </a:r>
            <a:r>
              <a:rPr lang="ro-RO" sz="2000" dirty="0" smtClean="0"/>
              <a:t> al unei organizații trebuie amenajat eficient și motivant pentru angajați/ clienți</a:t>
            </a:r>
            <a:endParaRPr lang="en-US" sz="2000" dirty="0"/>
          </a:p>
        </p:txBody>
      </p:sp>
      <p:grpSp>
        <p:nvGrpSpPr>
          <p:cNvPr id="3" name="Group 2"/>
          <p:cNvGrpSpPr/>
          <p:nvPr/>
        </p:nvGrpSpPr>
        <p:grpSpPr>
          <a:xfrm>
            <a:off x="5868537" y="1385668"/>
            <a:ext cx="6424007" cy="4729520"/>
            <a:chOff x="5868537" y="1385668"/>
            <a:chExt cx="6424007" cy="4729520"/>
          </a:xfrm>
        </p:grpSpPr>
        <p:grpSp>
          <p:nvGrpSpPr>
            <p:cNvPr id="19" name="Group 18"/>
            <p:cNvGrpSpPr/>
            <p:nvPr/>
          </p:nvGrpSpPr>
          <p:grpSpPr>
            <a:xfrm>
              <a:off x="5868537" y="1385668"/>
              <a:ext cx="5554638" cy="4729520"/>
              <a:chOff x="5800299" y="1246747"/>
              <a:chExt cx="5554638" cy="4729520"/>
            </a:xfrm>
          </p:grpSpPr>
          <p:grpSp>
            <p:nvGrpSpPr>
              <p:cNvPr id="20" name="Group 19"/>
              <p:cNvGrpSpPr/>
              <p:nvPr/>
            </p:nvGrpSpPr>
            <p:grpSpPr>
              <a:xfrm>
                <a:off x="8753829" y="1246747"/>
                <a:ext cx="701708" cy="651556"/>
                <a:chOff x="2084060" y="4454725"/>
                <a:chExt cx="1127209" cy="1127209"/>
              </a:xfrm>
            </p:grpSpPr>
            <p:sp>
              <p:nvSpPr>
                <p:cNvPr id="29" name="Flowchart: Process 28"/>
                <p:cNvSpPr/>
                <p:nvPr/>
              </p:nvSpPr>
              <p:spPr>
                <a:xfrm>
                  <a:off x="2535436" y="4454725"/>
                  <a:ext cx="248706" cy="1127209"/>
                </a:xfrm>
                <a:prstGeom prst="flowChartProcess">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p:cNvSpPr/>
                <p:nvPr/>
              </p:nvSpPr>
              <p:spPr>
                <a:xfrm rot="5400000">
                  <a:off x="2511187" y="4453882"/>
                  <a:ext cx="272955" cy="1127209"/>
                </a:xfrm>
                <a:prstGeom prst="flowChartProcess">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Chevron 20"/>
              <p:cNvSpPr/>
              <p:nvPr/>
            </p:nvSpPr>
            <p:spPr>
              <a:xfrm rot="5400000" flipV="1">
                <a:off x="6307966" y="4486739"/>
                <a:ext cx="1628090" cy="1350966"/>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hevron 21"/>
              <p:cNvSpPr/>
              <p:nvPr/>
            </p:nvSpPr>
            <p:spPr>
              <a:xfrm rot="16200000">
                <a:off x="6293361" y="2381616"/>
                <a:ext cx="1628090" cy="1350966"/>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8429119" y="1941185"/>
                <a:ext cx="1351128" cy="5732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Adăugare în mediu</a:t>
                </a:r>
                <a:endParaRPr lang="en-US" b="1" dirty="0"/>
              </a:p>
            </p:txBody>
          </p:sp>
          <p:sp>
            <p:nvSpPr>
              <p:cNvPr id="25" name="Rectangle 24"/>
              <p:cNvSpPr/>
              <p:nvPr/>
            </p:nvSpPr>
            <p:spPr>
              <a:xfrm>
                <a:off x="9875781" y="1941185"/>
                <a:ext cx="1479156" cy="5732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Eliminare din mediu</a:t>
                </a:r>
                <a:endParaRPr lang="en-US" b="1" dirty="0"/>
              </a:p>
            </p:txBody>
          </p:sp>
          <p:sp>
            <p:nvSpPr>
              <p:cNvPr id="26" name="Rectangle 25"/>
              <p:cNvSpPr/>
              <p:nvPr/>
            </p:nvSpPr>
            <p:spPr>
              <a:xfrm>
                <a:off x="5800299" y="3057099"/>
                <a:ext cx="2614215" cy="6825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Cresc frecvența comportamentului</a:t>
                </a:r>
                <a:endParaRPr lang="en-US" b="1" dirty="0"/>
              </a:p>
            </p:txBody>
          </p:sp>
          <p:sp>
            <p:nvSpPr>
              <p:cNvPr id="27" name="Rectangle 26"/>
              <p:cNvSpPr/>
              <p:nvPr/>
            </p:nvSpPr>
            <p:spPr>
              <a:xfrm>
                <a:off x="5814904" y="4454725"/>
                <a:ext cx="2614215" cy="69923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Scad frecvența comportamentului</a:t>
                </a:r>
                <a:endParaRPr lang="en-US" b="1" dirty="0"/>
              </a:p>
            </p:txBody>
          </p:sp>
          <p:sp>
            <p:nvSpPr>
              <p:cNvPr id="28" name="Flowchart: Process 27"/>
              <p:cNvSpPr/>
              <p:nvPr/>
            </p:nvSpPr>
            <p:spPr>
              <a:xfrm rot="5400000">
                <a:off x="10536174" y="1288851"/>
                <a:ext cx="110315" cy="765615"/>
              </a:xfrm>
              <a:prstGeom prst="flowChartProcess">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2"/>
            <a:stretch>
              <a:fillRect/>
            </a:stretch>
          </p:blipFill>
          <p:spPr>
            <a:xfrm>
              <a:off x="7404425" y="2555320"/>
              <a:ext cx="4888119" cy="3258746"/>
            </a:xfrm>
            <a:prstGeom prst="rect">
              <a:avLst/>
            </a:prstGeom>
          </p:spPr>
        </p:pic>
      </p:grpSp>
    </p:spTree>
    <p:extLst>
      <p:ext uri="{BB962C8B-B14F-4D97-AF65-F5344CB8AC3E}">
        <p14:creationId xmlns:p14="http://schemas.microsoft.com/office/powerpoint/2010/main" val="764966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93072067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lstStyle/>
          <a:p>
            <a:pPr algn="ctr"/>
            <a:r>
              <a:rPr lang="ro-RO" b="1" dirty="0" smtClean="0"/>
              <a:t>Interacțiunea individ-mediu</a:t>
            </a:r>
            <a:endParaRPr lang="en-US" b="1" dirty="0"/>
          </a:p>
        </p:txBody>
      </p:sp>
    </p:spTree>
    <p:extLst>
      <p:ext uri="{BB962C8B-B14F-4D97-AF65-F5344CB8AC3E}">
        <p14:creationId xmlns:p14="http://schemas.microsoft.com/office/powerpoint/2010/main" val="36932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97280" y="232012"/>
            <a:ext cx="10058400" cy="768369"/>
          </a:xfrm>
          <a:prstGeom prst="rect">
            <a:avLst/>
          </a:prstGeom>
          <a:solidFill>
            <a:schemeClr val="bg2">
              <a:lumMod val="75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b="1" smtClean="0"/>
              <a:t>Teorii ale motivației</a:t>
            </a:r>
            <a:endParaRPr lang="en-US" b="1" dirty="0"/>
          </a:p>
        </p:txBody>
      </p:sp>
      <p:sp>
        <p:nvSpPr>
          <p:cNvPr id="5" name="TextBox 4"/>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smtClean="0"/>
              <a:t>B. F. </a:t>
            </a:r>
            <a:r>
              <a:rPr lang="ro-RO" sz="2400" b="1" dirty="0" err="1" smtClean="0"/>
              <a:t>Skinner</a:t>
            </a:r>
            <a:r>
              <a:rPr lang="ro-RO" sz="2400" b="1" dirty="0"/>
              <a:t> &amp; </a:t>
            </a:r>
            <a:r>
              <a:rPr lang="ro-RO" sz="2400" b="1" dirty="0" err="1"/>
              <a:t>co</a:t>
            </a:r>
            <a:r>
              <a:rPr lang="ro-RO" sz="2400" b="1" dirty="0"/>
              <a:t> (1957)-</a:t>
            </a:r>
            <a:r>
              <a:rPr lang="ro-RO" sz="2400" b="1" dirty="0" smtClean="0"/>
              <a:t> Teoria întăririi</a:t>
            </a:r>
            <a:endParaRPr lang="en-US" sz="2400" b="1" dirty="0"/>
          </a:p>
        </p:txBody>
      </p:sp>
      <p:sp>
        <p:nvSpPr>
          <p:cNvPr id="2" name="TextBox 1"/>
          <p:cNvSpPr txBox="1"/>
          <p:nvPr/>
        </p:nvSpPr>
        <p:spPr>
          <a:xfrm>
            <a:off x="1097280" y="1770956"/>
            <a:ext cx="10058400" cy="4524315"/>
          </a:xfrm>
          <a:prstGeom prst="rect">
            <a:avLst/>
          </a:prstGeom>
          <a:noFill/>
        </p:spPr>
        <p:txBody>
          <a:bodyPr wrap="square" rtlCol="0">
            <a:spAutoFit/>
          </a:bodyPr>
          <a:lstStyle/>
          <a:p>
            <a:r>
              <a:rPr lang="ro-RO" sz="2400" b="1" dirty="0" smtClean="0"/>
              <a:t>Întărire pozitivă= </a:t>
            </a:r>
            <a:r>
              <a:rPr lang="ro-RO" sz="2400" dirty="0" smtClean="0"/>
              <a:t>oferirea unei recompense pentru comportamentul așteptat (ex. laudă)</a:t>
            </a:r>
          </a:p>
          <a:p>
            <a:r>
              <a:rPr lang="ro-RO" sz="2400" b="1" dirty="0" smtClean="0"/>
              <a:t>Întărirea negativă</a:t>
            </a:r>
            <a:r>
              <a:rPr lang="ro-RO" sz="2400" dirty="0" smtClean="0"/>
              <a:t>= eliminarea unor consecințe negative, nedorite (ex. reducerea anxietății prin evitarea situațiilor temute)</a:t>
            </a:r>
          </a:p>
          <a:p>
            <a:r>
              <a:rPr lang="ro-RO" sz="2400" b="1" dirty="0" smtClean="0"/>
              <a:t>Pedeapsa +</a:t>
            </a:r>
            <a:r>
              <a:rPr lang="ro-RO" sz="2400" dirty="0" smtClean="0"/>
              <a:t>= retragerea unor privilegii (ex. confiscarea telefonului)</a:t>
            </a:r>
          </a:p>
          <a:p>
            <a:r>
              <a:rPr lang="ro-RO" sz="2400" b="1" dirty="0" smtClean="0"/>
              <a:t>Pedeapsa-</a:t>
            </a:r>
            <a:r>
              <a:rPr lang="ro-RO" sz="2400" dirty="0" smtClean="0"/>
              <a:t>= aplicarea unui stimul </a:t>
            </a:r>
            <a:r>
              <a:rPr lang="ro-RO" sz="2400" dirty="0" err="1" smtClean="0"/>
              <a:t>aversiv</a:t>
            </a:r>
            <a:r>
              <a:rPr lang="ro-RO" sz="2400" dirty="0" smtClean="0"/>
              <a:t> (ex. notă proastă)</a:t>
            </a:r>
          </a:p>
          <a:p>
            <a:endParaRPr lang="ro-RO" sz="2400" b="1" dirty="0"/>
          </a:p>
          <a:p>
            <a:r>
              <a:rPr lang="ro-RO" sz="2400" b="1" dirty="0" smtClean="0"/>
              <a:t>Limite</a:t>
            </a:r>
          </a:p>
          <a:p>
            <a:pPr marL="285750" indent="-285750">
              <a:buFont typeface="Wingdings" panose="05000000000000000000" pitchFamily="2" charset="2"/>
              <a:buChar char="Ø"/>
            </a:pPr>
            <a:r>
              <a:rPr lang="ro-RO" sz="2400" dirty="0" smtClean="0"/>
              <a:t>Ignoră stările interne: emoții, impulsuri, tendințe</a:t>
            </a:r>
          </a:p>
          <a:p>
            <a:pPr marL="285750" indent="-285750">
              <a:buFont typeface="Wingdings" panose="05000000000000000000" pitchFamily="2" charset="2"/>
              <a:buChar char="Ø"/>
            </a:pPr>
            <a:r>
              <a:rPr lang="ro-RO" sz="2400" dirty="0"/>
              <a:t> </a:t>
            </a:r>
            <a:r>
              <a:rPr lang="ro-RO" sz="2400" dirty="0" smtClean="0"/>
              <a:t>Se concentrează exclusiv pe ce se petrece în urma unei acțiuni</a:t>
            </a:r>
          </a:p>
          <a:p>
            <a:pPr marL="285750" indent="-285750">
              <a:buFont typeface="Wingdings" panose="05000000000000000000" pitchFamily="2" charset="2"/>
              <a:buChar char="Ø"/>
            </a:pPr>
            <a:r>
              <a:rPr lang="ro-RO" sz="2400" dirty="0" smtClean="0"/>
              <a:t>Ignoră cauzele comportamentului</a:t>
            </a:r>
          </a:p>
          <a:p>
            <a:pPr marL="285750" indent="-285750">
              <a:buFont typeface="Wingdings" panose="05000000000000000000" pitchFamily="2" charset="2"/>
              <a:buChar char="Ø"/>
            </a:pPr>
            <a:endParaRPr lang="en-US" sz="2400" dirty="0"/>
          </a:p>
        </p:txBody>
      </p:sp>
    </p:spTree>
    <p:extLst>
      <p:ext uri="{BB962C8B-B14F-4D97-AF65-F5344CB8AC3E}">
        <p14:creationId xmlns:p14="http://schemas.microsoft.com/office/powerpoint/2010/main" val="893329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32012"/>
            <a:ext cx="10058400" cy="768369"/>
          </a:xfrm>
          <a:solidFill>
            <a:schemeClr val="bg2">
              <a:lumMod val="75000"/>
            </a:schemeClr>
          </a:solidFill>
        </p:spPr>
        <p:txBody>
          <a:bodyPr/>
          <a:lstStyle/>
          <a:p>
            <a:pPr algn="ctr"/>
            <a:r>
              <a:rPr lang="ro-RO" b="1" dirty="0" smtClean="0"/>
              <a:t>Teorii ale motivației</a:t>
            </a:r>
            <a:endParaRPr lang="en-US" b="1" dirty="0"/>
          </a:p>
        </p:txBody>
      </p:sp>
      <p:sp>
        <p:nvSpPr>
          <p:cNvPr id="3" name="Content Placeholder 2"/>
          <p:cNvSpPr>
            <a:spLocks noGrp="1"/>
          </p:cNvSpPr>
          <p:nvPr>
            <p:ph idx="1"/>
          </p:nvPr>
        </p:nvSpPr>
        <p:spPr>
          <a:xfrm>
            <a:off x="988098" y="1924334"/>
            <a:ext cx="6176977" cy="3971500"/>
          </a:xfrm>
          <a:ln>
            <a:solidFill>
              <a:schemeClr val="accent1"/>
            </a:solidFill>
          </a:ln>
        </p:spPr>
        <p:txBody>
          <a:bodyPr>
            <a:noAutofit/>
          </a:bodyPr>
          <a:lstStyle/>
          <a:p>
            <a:r>
              <a:rPr lang="ro-RO" b="1" dirty="0" smtClean="0"/>
              <a:t>Principii</a:t>
            </a:r>
          </a:p>
          <a:p>
            <a:pPr algn="just"/>
            <a:r>
              <a:rPr lang="ro-RO" dirty="0" smtClean="0"/>
              <a:t>#1 </a:t>
            </a:r>
            <a:r>
              <a:rPr lang="ro-RO" b="1" dirty="0" smtClean="0"/>
              <a:t>Claritate</a:t>
            </a:r>
            <a:r>
              <a:rPr lang="ro-RO" dirty="0" smtClean="0"/>
              <a:t>- scopurile clare sunt măsurabile și lipsite de ambiguitate, cu un termen clar de realizare (</a:t>
            </a:r>
            <a:r>
              <a:rPr lang="ro-RO" dirty="0" err="1" smtClean="0"/>
              <a:t>deadline</a:t>
            </a:r>
            <a:r>
              <a:rPr lang="ro-RO" dirty="0" smtClean="0"/>
              <a:t>)</a:t>
            </a:r>
          </a:p>
          <a:p>
            <a:pPr algn="just"/>
            <a:r>
              <a:rPr lang="ro-RO" dirty="0" smtClean="0"/>
              <a:t>#2 </a:t>
            </a:r>
            <a:r>
              <a:rPr lang="ro-RO" b="1" dirty="0" smtClean="0"/>
              <a:t>Nivelul de provocare- </a:t>
            </a:r>
            <a:r>
              <a:rPr lang="ro-RO" dirty="0" smtClean="0"/>
              <a:t>semnificația, importanța rezultatului anticipat</a:t>
            </a:r>
          </a:p>
          <a:p>
            <a:pPr algn="just"/>
            <a:r>
              <a:rPr lang="ro-RO" dirty="0" smtClean="0"/>
              <a:t>#3 </a:t>
            </a:r>
            <a:r>
              <a:rPr lang="ro-RO" b="1" dirty="0" smtClean="0"/>
              <a:t>Angajament</a:t>
            </a:r>
            <a:r>
              <a:rPr lang="ro-RO" dirty="0" smtClean="0"/>
              <a:t>- înțelegerea scopurilor stabilite și agrearea acestora (management participativ)</a:t>
            </a:r>
          </a:p>
          <a:p>
            <a:pPr algn="just"/>
            <a:r>
              <a:rPr lang="ro-RO" dirty="0" smtClean="0"/>
              <a:t>#4 </a:t>
            </a:r>
            <a:r>
              <a:rPr lang="ro-RO" b="1" dirty="0" smtClean="0"/>
              <a:t>Feedback</a:t>
            </a:r>
            <a:r>
              <a:rPr lang="ro-RO" dirty="0" smtClean="0"/>
              <a:t>- oportunitatea de a clarifica așteptări, de a ajusta dificultatea scopurilor, de a primi recunoaștere pentru realizări</a:t>
            </a:r>
            <a:endParaRPr lang="en-US" dirty="0"/>
          </a:p>
        </p:txBody>
      </p:sp>
      <p:sp>
        <p:nvSpPr>
          <p:cNvPr id="4" name="TextBox 3"/>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a:t>Edwin Locke (anii 60)- teoria stabilirii scopurilor </a:t>
            </a:r>
            <a:endParaRPr lang="en-US" sz="2400" b="1" dirty="0"/>
          </a:p>
        </p:txBody>
      </p:sp>
      <p:pic>
        <p:nvPicPr>
          <p:cNvPr id="7" name="Picture 6"/>
          <p:cNvPicPr>
            <a:picLocks noChangeAspect="1"/>
          </p:cNvPicPr>
          <p:nvPr/>
        </p:nvPicPr>
        <p:blipFill>
          <a:blip r:embed="rId2"/>
          <a:stretch>
            <a:fillRect/>
          </a:stretch>
        </p:blipFill>
        <p:spPr>
          <a:xfrm>
            <a:off x="5718955" y="1385668"/>
            <a:ext cx="8258923" cy="5269404"/>
          </a:xfrm>
          <a:prstGeom prst="rect">
            <a:avLst/>
          </a:prstGeom>
        </p:spPr>
      </p:pic>
    </p:spTree>
    <p:extLst>
      <p:ext uri="{BB962C8B-B14F-4D97-AF65-F5344CB8AC3E}">
        <p14:creationId xmlns:p14="http://schemas.microsoft.com/office/powerpoint/2010/main" val="16030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6978" y="1770956"/>
            <a:ext cx="6264323" cy="4524315"/>
          </a:xfrm>
          <a:prstGeom prst="rect">
            <a:avLst/>
          </a:prstGeom>
          <a:noFill/>
          <a:ln>
            <a:solidFill>
              <a:schemeClr val="accent1"/>
            </a:solidFill>
          </a:ln>
        </p:spPr>
        <p:txBody>
          <a:bodyPr wrap="square" rtlCol="0">
            <a:spAutoFit/>
          </a:bodyPr>
          <a:lstStyle/>
          <a:p>
            <a:pPr algn="just"/>
            <a:r>
              <a:rPr lang="ro-RO" sz="2400" dirty="0" smtClean="0"/>
              <a:t>#5 </a:t>
            </a:r>
            <a:r>
              <a:rPr lang="ro-RO" sz="2400" b="1" dirty="0" smtClean="0"/>
              <a:t>Complexitatea sarcinii- </a:t>
            </a:r>
            <a:r>
              <a:rPr lang="ro-RO" sz="2400" dirty="0" smtClean="0"/>
              <a:t>scopurile sau sarcinile foarte complexe pot fi copleșitoare</a:t>
            </a:r>
          </a:p>
          <a:p>
            <a:pPr algn="just"/>
            <a:endParaRPr lang="ro-RO" sz="2400" dirty="0"/>
          </a:p>
          <a:p>
            <a:pPr algn="just"/>
            <a:r>
              <a:rPr lang="ro-RO" sz="2400" dirty="0" smtClean="0"/>
              <a:t>#6 </a:t>
            </a:r>
            <a:r>
              <a:rPr lang="ro-RO" sz="2400" b="1" dirty="0" smtClean="0"/>
              <a:t>Auto-eficiența</a:t>
            </a:r>
            <a:r>
              <a:rPr lang="ro-RO" sz="2400" dirty="0" smtClean="0"/>
              <a:t>- încrederea persoanei în propriul potențial- mobilizarea de efort în fața dificultăților</a:t>
            </a:r>
          </a:p>
          <a:p>
            <a:pPr algn="just"/>
            <a:endParaRPr lang="ro-RO" sz="2400" dirty="0"/>
          </a:p>
          <a:p>
            <a:pPr algn="just"/>
            <a:r>
              <a:rPr lang="ro-RO" sz="2400" dirty="0" smtClean="0"/>
              <a:t>#7 </a:t>
            </a:r>
            <a:r>
              <a:rPr lang="ro-RO" sz="2400" b="1" dirty="0" smtClean="0"/>
              <a:t>Angajamentul față de scop- </a:t>
            </a:r>
            <a:r>
              <a:rPr lang="ro-RO" sz="2400" dirty="0" smtClean="0"/>
              <a:t>depinde de 2 factori: a) scopurile sunt transparente, cunoscute și exprimate; b) persoanele își stabilesc ele scopurile, mai degrabă decât le sunt trasate anumite sarcini/ scopuri</a:t>
            </a:r>
            <a:endParaRPr lang="en-US" sz="2400" dirty="0"/>
          </a:p>
        </p:txBody>
      </p:sp>
      <p:sp>
        <p:nvSpPr>
          <p:cNvPr id="7" name="Title 1"/>
          <p:cNvSpPr txBox="1">
            <a:spLocks/>
          </p:cNvSpPr>
          <p:nvPr/>
        </p:nvSpPr>
        <p:spPr>
          <a:xfrm>
            <a:off x="1097280" y="232012"/>
            <a:ext cx="10058400" cy="768369"/>
          </a:xfrm>
          <a:prstGeom prst="rect">
            <a:avLst/>
          </a:prstGeom>
          <a:solidFill>
            <a:schemeClr val="bg2">
              <a:lumMod val="75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b="1" smtClean="0"/>
              <a:t>Teorii ale motivației</a:t>
            </a:r>
            <a:endParaRPr lang="en-US" b="1" dirty="0"/>
          </a:p>
        </p:txBody>
      </p:sp>
      <p:sp>
        <p:nvSpPr>
          <p:cNvPr id="8" name="TextBox 7"/>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a:t>Edwin Locke (anii 60)- teoria stabilirii scopurilor </a:t>
            </a:r>
            <a:endParaRPr lang="en-US" sz="2400" b="1" dirty="0"/>
          </a:p>
        </p:txBody>
      </p:sp>
      <p:pic>
        <p:nvPicPr>
          <p:cNvPr id="9" name="Picture 2" descr="Belief, Potential, Action, Results, Cycle Diagram. Inspired by the words of Tony  Robbins. Whether you have li… | Beliefs, Success business, Self fulfilling  prophe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439" y="1722772"/>
            <a:ext cx="4517409" cy="457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197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ull Function Rehab | SMART Goal Setting Vaugh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536" y="955344"/>
            <a:ext cx="8648297" cy="4144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873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ro-RO" b="1" dirty="0" smtClean="0"/>
              <a:t>Limite ale teoriei</a:t>
            </a:r>
          </a:p>
          <a:p>
            <a:pPr>
              <a:buFont typeface="Wingdings" panose="05000000000000000000" pitchFamily="2" charset="2"/>
              <a:buChar char="Ø"/>
            </a:pPr>
            <a:r>
              <a:rPr lang="ro-RO" dirty="0"/>
              <a:t> </a:t>
            </a:r>
            <a:r>
              <a:rPr lang="ro-RO" dirty="0" smtClean="0"/>
              <a:t>conflictele între scopuri- pot motiva acțiuni incompatibile</a:t>
            </a:r>
          </a:p>
          <a:p>
            <a:pPr>
              <a:buFont typeface="Wingdings" panose="05000000000000000000" pitchFamily="2" charset="2"/>
              <a:buChar char="Ø"/>
            </a:pPr>
            <a:r>
              <a:rPr lang="ro-RO" dirty="0"/>
              <a:t> </a:t>
            </a:r>
            <a:r>
              <a:rPr lang="ro-RO" dirty="0" smtClean="0"/>
              <a:t>scopurile foarte dificile și complexe stimulează comportamente riscante</a:t>
            </a:r>
          </a:p>
          <a:p>
            <a:pPr>
              <a:buFont typeface="Wingdings" panose="05000000000000000000" pitchFamily="2" charset="2"/>
              <a:buChar char="Ø"/>
            </a:pPr>
            <a:r>
              <a:rPr lang="ro-RO" dirty="0" smtClean="0"/>
              <a:t>Lipsa abilităților sau competențelor poate sabota atingerea unui scop</a:t>
            </a:r>
          </a:p>
          <a:p>
            <a:pPr>
              <a:buFont typeface="Wingdings" panose="05000000000000000000" pitchFamily="2" charset="2"/>
              <a:buChar char="Ø"/>
            </a:pPr>
            <a:r>
              <a:rPr lang="ro-RO" dirty="0" smtClean="0"/>
              <a:t>Nu sunt dovezi că stabilirea de scopuri îmbunătățește satisfacția la locul de muncă a angajaților</a:t>
            </a:r>
            <a:endParaRPr lang="en-US" dirty="0"/>
          </a:p>
        </p:txBody>
      </p:sp>
      <p:sp>
        <p:nvSpPr>
          <p:cNvPr id="4" name="Title 1"/>
          <p:cNvSpPr txBox="1">
            <a:spLocks/>
          </p:cNvSpPr>
          <p:nvPr/>
        </p:nvSpPr>
        <p:spPr>
          <a:xfrm>
            <a:off x="1097280" y="232012"/>
            <a:ext cx="10058400" cy="768369"/>
          </a:xfrm>
          <a:prstGeom prst="rect">
            <a:avLst/>
          </a:prstGeom>
          <a:solidFill>
            <a:schemeClr val="bg2">
              <a:lumMod val="75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b="1" smtClean="0"/>
              <a:t>Teorii ale motivației</a:t>
            </a:r>
            <a:endParaRPr lang="en-US" b="1" dirty="0"/>
          </a:p>
        </p:txBody>
      </p:sp>
      <p:sp>
        <p:nvSpPr>
          <p:cNvPr id="5" name="TextBox 4"/>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a:t>Edwin Locke (anii 60)- teoria stabilirii scopurilor </a:t>
            </a:r>
            <a:endParaRPr lang="en-US" sz="2400" b="1" dirty="0"/>
          </a:p>
        </p:txBody>
      </p:sp>
    </p:spTree>
    <p:extLst>
      <p:ext uri="{BB962C8B-B14F-4D97-AF65-F5344CB8AC3E}">
        <p14:creationId xmlns:p14="http://schemas.microsoft.com/office/powerpoint/2010/main" val="3104855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97280" y="232012"/>
            <a:ext cx="10058400" cy="768369"/>
          </a:xfrm>
          <a:prstGeom prst="rect">
            <a:avLst/>
          </a:prstGeom>
          <a:solidFill>
            <a:schemeClr val="bg2">
              <a:lumMod val="75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b="1" smtClean="0"/>
              <a:t>Teorii ale motivației</a:t>
            </a:r>
            <a:endParaRPr lang="en-US" b="1" dirty="0"/>
          </a:p>
        </p:txBody>
      </p:sp>
      <p:sp>
        <p:nvSpPr>
          <p:cNvPr id="5" name="TextBox 4"/>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smtClean="0"/>
              <a:t>David </a:t>
            </a:r>
            <a:r>
              <a:rPr lang="ro-RO" sz="2400" b="1" dirty="0" err="1" smtClean="0"/>
              <a:t>McClelland</a:t>
            </a:r>
            <a:r>
              <a:rPr lang="ro-RO" sz="2400" b="1" dirty="0" smtClean="0"/>
              <a:t> (1961)- Teoria nevoilor dobândite</a:t>
            </a:r>
            <a:endParaRPr lang="en-US" sz="2400" b="1" dirty="0"/>
          </a:p>
        </p:txBody>
      </p:sp>
      <p:grpSp>
        <p:nvGrpSpPr>
          <p:cNvPr id="3" name="Group 2"/>
          <p:cNvGrpSpPr/>
          <p:nvPr/>
        </p:nvGrpSpPr>
        <p:grpSpPr>
          <a:xfrm>
            <a:off x="6867099" y="2156347"/>
            <a:ext cx="4158927" cy="3911220"/>
            <a:chOff x="1858370" y="2361063"/>
            <a:chExt cx="4158927" cy="3911220"/>
          </a:xfrm>
          <a:scene3d>
            <a:camera prst="orthographicFront">
              <a:rot lat="0" lon="0" rev="0"/>
            </a:camera>
            <a:lightRig rig="contrasting" dir="t">
              <a:rot lat="0" lon="0" rev="1500000"/>
            </a:lightRig>
          </a:scene3d>
        </p:grpSpPr>
        <p:sp>
          <p:nvSpPr>
            <p:cNvPr id="2" name="Oval 1"/>
            <p:cNvSpPr/>
            <p:nvPr/>
          </p:nvSpPr>
          <p:spPr>
            <a:xfrm>
              <a:off x="2169994" y="2361063"/>
              <a:ext cx="2333767" cy="2265528"/>
            </a:xfrm>
            <a:prstGeom prst="ellipse">
              <a:avLst/>
            </a:prstGeom>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Nevoia de realizare</a:t>
              </a:r>
              <a:endParaRPr lang="en-US" b="1" dirty="0"/>
            </a:p>
          </p:txBody>
        </p:sp>
        <p:sp>
          <p:nvSpPr>
            <p:cNvPr id="19" name="Oval 18"/>
            <p:cNvSpPr/>
            <p:nvPr/>
          </p:nvSpPr>
          <p:spPr>
            <a:xfrm>
              <a:off x="3683530" y="3386919"/>
              <a:ext cx="2333767" cy="2265528"/>
            </a:xfrm>
            <a:prstGeom prst="ellipse">
              <a:avLst/>
            </a:prstGeom>
            <a:solidFill>
              <a:srgbClr val="FF6699"/>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Nevoia de afiliere</a:t>
              </a:r>
              <a:endParaRPr lang="en-US" b="1" dirty="0"/>
            </a:p>
          </p:txBody>
        </p:sp>
        <p:sp>
          <p:nvSpPr>
            <p:cNvPr id="20" name="Oval 19"/>
            <p:cNvSpPr/>
            <p:nvPr/>
          </p:nvSpPr>
          <p:spPr>
            <a:xfrm>
              <a:off x="1858370" y="4006755"/>
              <a:ext cx="2333767" cy="2265528"/>
            </a:xfrm>
            <a:prstGeom prst="ellipse">
              <a:avLst/>
            </a:prstGeom>
            <a:solidFill>
              <a:schemeClr val="accent5">
                <a:lumMod val="75000"/>
              </a:schemeClr>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Nevoia de putere</a:t>
              </a:r>
              <a:endParaRPr lang="en-US" b="1" dirty="0"/>
            </a:p>
          </p:txBody>
        </p:sp>
      </p:grpSp>
      <p:sp>
        <p:nvSpPr>
          <p:cNvPr id="6" name="TextBox 5"/>
          <p:cNvSpPr txBox="1"/>
          <p:nvPr/>
        </p:nvSpPr>
        <p:spPr>
          <a:xfrm>
            <a:off x="1097280" y="2292824"/>
            <a:ext cx="5371759" cy="3170099"/>
          </a:xfrm>
          <a:prstGeom prst="rect">
            <a:avLst/>
          </a:prstGeom>
          <a:noFill/>
        </p:spPr>
        <p:txBody>
          <a:bodyPr wrap="square" rtlCol="0">
            <a:spAutoFit/>
          </a:bodyPr>
          <a:lstStyle/>
          <a:p>
            <a:pPr marL="285750" indent="-285750" algn="just">
              <a:buFont typeface="Wingdings" panose="05000000000000000000" pitchFamily="2" charset="2"/>
              <a:buChar char="Ø"/>
            </a:pPr>
            <a:r>
              <a:rPr lang="ro-RO" sz="2000" b="1" dirty="0" smtClean="0"/>
              <a:t>Asumpție de bază</a:t>
            </a:r>
            <a:r>
              <a:rPr lang="ro-RO" sz="2000" dirty="0" smtClean="0"/>
              <a:t>: fiecare persoană se regăsește în unul din aceste tipuri de nevoi în funcție de preferința personală sau experiența de viață</a:t>
            </a:r>
          </a:p>
          <a:p>
            <a:pPr marL="285750" indent="-285750" algn="just">
              <a:buFont typeface="Wingdings" panose="05000000000000000000" pitchFamily="2" charset="2"/>
              <a:buChar char="Ø"/>
            </a:pPr>
            <a:r>
              <a:rPr lang="ro-RO" sz="2000" dirty="0" smtClean="0"/>
              <a:t>Experiențele de viață pot determina schimbări în tipul nevoilor unei persoane în timp</a:t>
            </a:r>
          </a:p>
          <a:p>
            <a:pPr marL="285750" indent="-285750" algn="just">
              <a:buFont typeface="Wingdings" panose="05000000000000000000" pitchFamily="2" charset="2"/>
              <a:buChar char="Ø"/>
            </a:pPr>
            <a:r>
              <a:rPr lang="ro-RO" sz="2000" dirty="0" smtClean="0"/>
              <a:t>Indiferent de sex, cultură, vârstă cu toții avem aceste 3 tipuri de nevoi, din care una este dominantă</a:t>
            </a:r>
            <a:endParaRPr lang="en-US" sz="2000" dirty="0"/>
          </a:p>
        </p:txBody>
      </p:sp>
    </p:spTree>
    <p:extLst>
      <p:ext uri="{BB962C8B-B14F-4D97-AF65-F5344CB8AC3E}">
        <p14:creationId xmlns:p14="http://schemas.microsoft.com/office/powerpoint/2010/main" val="3557803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97280" y="232012"/>
            <a:ext cx="10058400" cy="768369"/>
          </a:xfrm>
          <a:prstGeom prst="rect">
            <a:avLst/>
          </a:prstGeom>
          <a:solidFill>
            <a:schemeClr val="bg2">
              <a:lumMod val="75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b="1" smtClean="0"/>
              <a:t>Teorii ale motivației</a:t>
            </a:r>
            <a:endParaRPr lang="en-US" b="1" dirty="0"/>
          </a:p>
        </p:txBody>
      </p:sp>
      <p:sp>
        <p:nvSpPr>
          <p:cNvPr id="5" name="TextBox 4"/>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smtClean="0"/>
              <a:t>David </a:t>
            </a:r>
            <a:r>
              <a:rPr lang="ro-RO" sz="2400" b="1" dirty="0" err="1" smtClean="0"/>
              <a:t>McClelland</a:t>
            </a:r>
            <a:r>
              <a:rPr lang="ro-RO" sz="2400" b="1" dirty="0" smtClean="0"/>
              <a:t> (1961)- Teoria nevoilor dobândite</a:t>
            </a:r>
            <a:endParaRPr lang="en-US" sz="2400" b="1" dirty="0"/>
          </a:p>
        </p:txBody>
      </p:sp>
      <p:sp>
        <p:nvSpPr>
          <p:cNvPr id="6" name="TextBox 5"/>
          <p:cNvSpPr txBox="1"/>
          <p:nvPr/>
        </p:nvSpPr>
        <p:spPr>
          <a:xfrm>
            <a:off x="491320" y="1945788"/>
            <a:ext cx="8645334" cy="3785652"/>
          </a:xfrm>
          <a:prstGeom prst="rect">
            <a:avLst/>
          </a:prstGeom>
          <a:noFill/>
        </p:spPr>
        <p:txBody>
          <a:bodyPr wrap="square" rtlCol="0">
            <a:spAutoFit/>
          </a:bodyPr>
          <a:lstStyle/>
          <a:p>
            <a:pPr marL="285750" indent="-285750" algn="just">
              <a:buFont typeface="Wingdings" panose="05000000000000000000" pitchFamily="2" charset="2"/>
              <a:buChar char="Ø"/>
            </a:pPr>
            <a:r>
              <a:rPr lang="ro-RO" sz="2000" b="1" dirty="0" smtClean="0"/>
              <a:t>Caracteristici ale persoanelor cu </a:t>
            </a:r>
            <a:r>
              <a:rPr lang="ro-RO" sz="2000" b="1" dirty="0" smtClean="0">
                <a:solidFill>
                  <a:schemeClr val="accent2">
                    <a:lumMod val="75000"/>
                  </a:schemeClr>
                </a:solidFill>
              </a:rPr>
              <a:t>nevoia de realizare </a:t>
            </a:r>
            <a:r>
              <a:rPr lang="ro-RO" sz="2000" b="1" dirty="0" smtClean="0"/>
              <a:t>dominantă</a:t>
            </a:r>
            <a:r>
              <a:rPr lang="ro-RO" sz="2000" dirty="0" smtClean="0"/>
              <a:t>: caută să își asume responsabilități, au nevoie de feedback rapid privind performanța, </a:t>
            </a:r>
            <a:r>
              <a:rPr lang="ro-RO" sz="2000" dirty="0"/>
              <a:t>î</a:t>
            </a:r>
            <a:r>
              <a:rPr lang="ro-RO" sz="2000" dirty="0" smtClean="0"/>
              <a:t>și stabilesc scopuri moderat provocatoare care presupun totuși să depună ceva efort, nu le place să câștige prin noroc.</a:t>
            </a:r>
          </a:p>
          <a:p>
            <a:pPr marL="285750" indent="-285750" algn="just">
              <a:buFont typeface="Wingdings" panose="05000000000000000000" pitchFamily="2" charset="2"/>
              <a:buChar char="Ø"/>
            </a:pPr>
            <a:r>
              <a:rPr lang="ro-RO" sz="2000" b="1" dirty="0" smtClean="0"/>
              <a:t>Caracteristici ale persoanelor cu </a:t>
            </a:r>
            <a:r>
              <a:rPr lang="ro-RO" sz="2000" b="1" dirty="0" smtClean="0">
                <a:solidFill>
                  <a:schemeClr val="accent5">
                    <a:lumMod val="75000"/>
                  </a:schemeClr>
                </a:solidFill>
              </a:rPr>
              <a:t>nevoia de putere </a:t>
            </a:r>
            <a:r>
              <a:rPr lang="ro-RO" sz="2000" b="1" dirty="0" smtClean="0"/>
              <a:t>dominantă</a:t>
            </a:r>
            <a:r>
              <a:rPr lang="ro-RO" sz="2000" dirty="0" smtClean="0"/>
              <a:t>: dorința de a avea un impact, de a avea influență, de a-i controla pe ceilalți, le place să fie ”in </a:t>
            </a:r>
            <a:r>
              <a:rPr lang="ro-RO" sz="2000" dirty="0" err="1" smtClean="0"/>
              <a:t>charge</a:t>
            </a:r>
            <a:r>
              <a:rPr lang="ro-RO" sz="2000" dirty="0" smtClean="0"/>
              <a:t>”, le plac situațiile competitive, sunt preocupați de prestigiu și influență mai mult decât de performanță.</a:t>
            </a:r>
          </a:p>
          <a:p>
            <a:pPr marL="285750" indent="-285750" algn="just">
              <a:buFont typeface="Wingdings" panose="05000000000000000000" pitchFamily="2" charset="2"/>
              <a:buChar char="Ø"/>
            </a:pPr>
            <a:r>
              <a:rPr lang="ro-RO" sz="2000" b="1" dirty="0"/>
              <a:t>Caracteristici ale persoanelor cu </a:t>
            </a:r>
            <a:r>
              <a:rPr lang="ro-RO" sz="2000" b="1" dirty="0">
                <a:solidFill>
                  <a:srgbClr val="FF0066"/>
                </a:solidFill>
              </a:rPr>
              <a:t>nevoia de </a:t>
            </a:r>
            <a:r>
              <a:rPr lang="ro-RO" sz="2000" b="1" dirty="0" smtClean="0">
                <a:solidFill>
                  <a:srgbClr val="FF0066"/>
                </a:solidFill>
              </a:rPr>
              <a:t>afiliere </a:t>
            </a:r>
            <a:r>
              <a:rPr lang="ro-RO" sz="2000" b="1" dirty="0"/>
              <a:t>dominantă</a:t>
            </a:r>
            <a:r>
              <a:rPr lang="ro-RO" sz="2000" dirty="0" smtClean="0"/>
              <a:t>: caută prietenia celorlalți, preferă situațiile de cooperare în locul celor competitive, caută relații cu un grad mare de mutualitate, reciprocitate</a:t>
            </a:r>
            <a:endParaRPr lang="en-US" sz="2000" dirty="0"/>
          </a:p>
        </p:txBody>
      </p:sp>
      <p:pic>
        <p:nvPicPr>
          <p:cNvPr id="7" name="Picture 6"/>
          <p:cNvPicPr>
            <a:picLocks noChangeAspect="1"/>
          </p:cNvPicPr>
          <p:nvPr/>
        </p:nvPicPr>
        <p:blipFill>
          <a:blip r:embed="rId2"/>
          <a:stretch>
            <a:fillRect/>
          </a:stretch>
        </p:blipFill>
        <p:spPr>
          <a:xfrm>
            <a:off x="9136654" y="2605540"/>
            <a:ext cx="2741514" cy="2466148"/>
          </a:xfrm>
          <a:prstGeom prst="rect">
            <a:avLst/>
          </a:prstGeom>
        </p:spPr>
      </p:pic>
    </p:spTree>
    <p:extLst>
      <p:ext uri="{BB962C8B-B14F-4D97-AF65-F5344CB8AC3E}">
        <p14:creationId xmlns:p14="http://schemas.microsoft.com/office/powerpoint/2010/main" val="4004059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527185" y="2146514"/>
          <a:ext cx="9288984" cy="2839720"/>
        </p:xfrm>
        <a:graphic>
          <a:graphicData uri="http://schemas.openxmlformats.org/drawingml/2006/table">
            <a:tbl>
              <a:tblPr firstRow="1" bandRow="1">
                <a:tableStyleId>{5C22544A-7EE6-4342-B048-85BDC9FD1C3A}</a:tableStyleId>
              </a:tblPr>
              <a:tblGrid>
                <a:gridCol w="3096328">
                  <a:extLst>
                    <a:ext uri="{9D8B030D-6E8A-4147-A177-3AD203B41FA5}">
                      <a16:colId xmlns:a16="http://schemas.microsoft.com/office/drawing/2014/main" val="1538312057"/>
                    </a:ext>
                  </a:extLst>
                </a:gridCol>
                <a:gridCol w="2079076">
                  <a:extLst>
                    <a:ext uri="{9D8B030D-6E8A-4147-A177-3AD203B41FA5}">
                      <a16:colId xmlns:a16="http://schemas.microsoft.com/office/drawing/2014/main" val="3816842391"/>
                    </a:ext>
                  </a:extLst>
                </a:gridCol>
                <a:gridCol w="4113580">
                  <a:extLst>
                    <a:ext uri="{9D8B030D-6E8A-4147-A177-3AD203B41FA5}">
                      <a16:colId xmlns:a16="http://schemas.microsoft.com/office/drawing/2014/main" val="2856159314"/>
                    </a:ext>
                  </a:extLst>
                </a:gridCol>
              </a:tblGrid>
              <a:tr h="370840">
                <a:tc>
                  <a:txBody>
                    <a:bodyPr/>
                    <a:lstStyle/>
                    <a:p>
                      <a:pPr algn="ctr"/>
                      <a:r>
                        <a:rPr lang="ro-RO" dirty="0" smtClean="0"/>
                        <a:t>Evitare</a:t>
                      </a:r>
                      <a:endParaRPr lang="en-US" dirty="0"/>
                    </a:p>
                  </a:txBody>
                  <a:tcPr/>
                </a:tc>
                <a:tc>
                  <a:txBody>
                    <a:bodyPr/>
                    <a:lstStyle/>
                    <a:p>
                      <a:pPr algn="ctr"/>
                      <a:r>
                        <a:rPr lang="ro-RO" dirty="0" smtClean="0"/>
                        <a:t>Nevoie</a:t>
                      </a:r>
                      <a:endParaRPr lang="en-US" dirty="0"/>
                    </a:p>
                  </a:txBody>
                  <a:tcPr/>
                </a:tc>
                <a:tc>
                  <a:txBody>
                    <a:bodyPr/>
                    <a:lstStyle/>
                    <a:p>
                      <a:pPr algn="ctr"/>
                      <a:r>
                        <a:rPr lang="ro-RO" dirty="0" smtClean="0"/>
                        <a:t>Abordare</a:t>
                      </a:r>
                      <a:endParaRPr lang="en-US" dirty="0"/>
                    </a:p>
                  </a:txBody>
                  <a:tcPr/>
                </a:tc>
                <a:extLst>
                  <a:ext uri="{0D108BD9-81ED-4DB2-BD59-A6C34878D82A}">
                    <a16:rowId xmlns:a16="http://schemas.microsoft.com/office/drawing/2014/main" val="342241362"/>
                  </a:ext>
                </a:extLst>
              </a:tr>
              <a:tr h="370840">
                <a:tc>
                  <a:txBody>
                    <a:bodyPr/>
                    <a:lstStyle/>
                    <a:p>
                      <a:r>
                        <a:rPr lang="ro-RO" dirty="0" smtClean="0"/>
                        <a:t>Se tem de eșec</a:t>
                      </a:r>
                    </a:p>
                    <a:p>
                      <a:r>
                        <a:rPr lang="ro-RO" dirty="0" smtClean="0"/>
                        <a:t>Evită</a:t>
                      </a:r>
                      <a:r>
                        <a:rPr lang="ro-RO" baseline="0" dirty="0" smtClean="0"/>
                        <a:t> responsabilitățile și riscurile </a:t>
                      </a:r>
                      <a:endParaRPr lang="en-US" dirty="0"/>
                    </a:p>
                  </a:txBody>
                  <a:tcPr/>
                </a:tc>
                <a:tc>
                  <a:txBody>
                    <a:bodyPr/>
                    <a:lstStyle/>
                    <a:p>
                      <a:pPr algn="ctr"/>
                      <a:r>
                        <a:rPr lang="ro-RO" dirty="0" smtClean="0"/>
                        <a:t>Nevoia de realizare</a:t>
                      </a:r>
                      <a:endParaRPr lang="en-US" dirty="0"/>
                    </a:p>
                  </a:txBody>
                  <a:tcPr/>
                </a:tc>
                <a:tc>
                  <a:txBody>
                    <a:bodyPr/>
                    <a:lstStyle/>
                    <a:p>
                      <a:r>
                        <a:rPr lang="ro-RO" dirty="0" smtClean="0"/>
                        <a:t>Trebuie să câștige cu orice preț</a:t>
                      </a:r>
                    </a:p>
                    <a:p>
                      <a:r>
                        <a:rPr lang="ro-RO" dirty="0" smtClean="0"/>
                        <a:t>Trebuie să fie pe primul loc și să ia</a:t>
                      </a:r>
                      <a:r>
                        <a:rPr lang="ro-RO" baseline="0" dirty="0" smtClean="0"/>
                        <a:t> laurii</a:t>
                      </a:r>
                      <a:endParaRPr lang="en-US" dirty="0"/>
                    </a:p>
                  </a:txBody>
                  <a:tcPr/>
                </a:tc>
                <a:extLst>
                  <a:ext uri="{0D108BD9-81ED-4DB2-BD59-A6C34878D82A}">
                    <a16:rowId xmlns:a16="http://schemas.microsoft.com/office/drawing/2014/main" val="1040151307"/>
                  </a:ext>
                </a:extLst>
              </a:tr>
              <a:tr h="370840">
                <a:tc>
                  <a:txBody>
                    <a:bodyPr/>
                    <a:lstStyle/>
                    <a:p>
                      <a:r>
                        <a:rPr lang="ro-RO" dirty="0" smtClean="0"/>
                        <a:t>Dependenți și subordonați</a:t>
                      </a:r>
                    </a:p>
                    <a:p>
                      <a:r>
                        <a:rPr lang="ro-RO" dirty="0" smtClean="0"/>
                        <a:t>Minimalizează poziția și resursele</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o-RO" dirty="0" smtClean="0"/>
                        <a:t>Nevoia de putere</a:t>
                      </a:r>
                      <a:endParaRPr lang="en-US" dirty="0" smtClean="0"/>
                    </a:p>
                    <a:p>
                      <a:pPr algn="ctr"/>
                      <a:endParaRPr lang="en-US" dirty="0"/>
                    </a:p>
                  </a:txBody>
                  <a:tcPr/>
                </a:tc>
                <a:tc>
                  <a:txBody>
                    <a:bodyPr/>
                    <a:lstStyle/>
                    <a:p>
                      <a:r>
                        <a:rPr lang="ro-RO" dirty="0" smtClean="0"/>
                        <a:t>Controlează pe toată lumea</a:t>
                      </a:r>
                    </a:p>
                    <a:p>
                      <a:r>
                        <a:rPr lang="ro-RO" dirty="0" smtClean="0"/>
                        <a:t>Își exagerează propria poziție și resursele</a:t>
                      </a:r>
                      <a:endParaRPr lang="en-US" dirty="0"/>
                    </a:p>
                  </a:txBody>
                  <a:tcPr/>
                </a:tc>
                <a:extLst>
                  <a:ext uri="{0D108BD9-81ED-4DB2-BD59-A6C34878D82A}">
                    <a16:rowId xmlns:a16="http://schemas.microsoft.com/office/drawing/2014/main" val="1167261914"/>
                  </a:ext>
                </a:extLst>
              </a:tr>
              <a:tr h="370840">
                <a:tc>
                  <a:txBody>
                    <a:bodyPr/>
                    <a:lstStyle/>
                    <a:p>
                      <a:r>
                        <a:rPr lang="ro-RO" dirty="0" smtClean="0"/>
                        <a:t>Rămân distanți</a:t>
                      </a:r>
                    </a:p>
                    <a:p>
                      <a:r>
                        <a:rPr lang="ro-RO" dirty="0" smtClean="0"/>
                        <a:t>Păstrează distanța socială</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o-RO" dirty="0" smtClean="0"/>
                        <a:t>Nevoia de afiliere</a:t>
                      </a:r>
                    </a:p>
                  </a:txBody>
                  <a:tcPr/>
                </a:tc>
                <a:tc>
                  <a:txBody>
                    <a:bodyPr/>
                    <a:lstStyle/>
                    <a:p>
                      <a:r>
                        <a:rPr lang="ro-RO" dirty="0" smtClean="0"/>
                        <a:t>Cer loialitate</a:t>
                      </a:r>
                      <a:r>
                        <a:rPr lang="ro-RO" baseline="0" dirty="0" smtClean="0"/>
                        <a:t> și armonie oarbă</a:t>
                      </a:r>
                    </a:p>
                    <a:p>
                      <a:r>
                        <a:rPr lang="ro-RO" baseline="0" dirty="0" smtClean="0"/>
                        <a:t>Nu tolerează dezacordurile</a:t>
                      </a:r>
                      <a:endParaRPr lang="en-US" dirty="0"/>
                    </a:p>
                  </a:txBody>
                  <a:tcPr/>
                </a:tc>
                <a:extLst>
                  <a:ext uri="{0D108BD9-81ED-4DB2-BD59-A6C34878D82A}">
                    <a16:rowId xmlns:a16="http://schemas.microsoft.com/office/drawing/2014/main" val="3274981116"/>
                  </a:ext>
                </a:extLst>
              </a:tr>
            </a:tbl>
          </a:graphicData>
        </a:graphic>
      </p:graphicFrame>
      <p:sp>
        <p:nvSpPr>
          <p:cNvPr id="5" name="Title 1"/>
          <p:cNvSpPr txBox="1">
            <a:spLocks/>
          </p:cNvSpPr>
          <p:nvPr/>
        </p:nvSpPr>
        <p:spPr>
          <a:xfrm>
            <a:off x="1097280" y="232012"/>
            <a:ext cx="10058400" cy="768369"/>
          </a:xfrm>
          <a:prstGeom prst="rect">
            <a:avLst/>
          </a:prstGeom>
          <a:solidFill>
            <a:schemeClr val="bg2">
              <a:lumMod val="75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b="1" smtClean="0"/>
              <a:t>Teorii ale motivației</a:t>
            </a:r>
            <a:endParaRPr lang="en-US" b="1" dirty="0"/>
          </a:p>
        </p:txBody>
      </p:sp>
      <p:sp>
        <p:nvSpPr>
          <p:cNvPr id="6" name="TextBox 5"/>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smtClean="0"/>
              <a:t>David </a:t>
            </a:r>
            <a:r>
              <a:rPr lang="ro-RO" sz="2400" b="1" dirty="0" err="1" smtClean="0"/>
              <a:t>McClelland</a:t>
            </a:r>
            <a:r>
              <a:rPr lang="ro-RO" sz="2400" b="1" dirty="0" smtClean="0"/>
              <a:t> (1961)- Teoria nevoilor dobândite</a:t>
            </a:r>
            <a:endParaRPr lang="en-US" sz="2400" b="1" dirty="0"/>
          </a:p>
        </p:txBody>
      </p:sp>
    </p:spTree>
    <p:extLst>
      <p:ext uri="{BB962C8B-B14F-4D97-AF65-F5344CB8AC3E}">
        <p14:creationId xmlns:p14="http://schemas.microsoft.com/office/powerpoint/2010/main" val="3601070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388" y="1845733"/>
            <a:ext cx="10473292" cy="4473179"/>
          </a:xfrm>
        </p:spPr>
        <p:txBody>
          <a:bodyPr>
            <a:normAutofit fontScale="92500" lnSpcReduction="10000"/>
          </a:bodyPr>
          <a:lstStyle/>
          <a:p>
            <a:pPr algn="just"/>
            <a:r>
              <a:rPr lang="ro-RO" sz="2400" b="1" dirty="0" smtClean="0"/>
              <a:t>Asumpție de bază</a:t>
            </a:r>
            <a:r>
              <a:rPr lang="ro-RO" sz="2400" dirty="0" smtClean="0"/>
              <a:t>: Oamenii se vor angaja în activități în măsura în care se percep ca fiind competenți să realizeze acele activități</a:t>
            </a:r>
          </a:p>
          <a:p>
            <a:pPr algn="just"/>
            <a:r>
              <a:rPr lang="ro-RO" sz="2400" dirty="0" smtClean="0"/>
              <a:t>4 surse de auto-eficacitate:</a:t>
            </a:r>
          </a:p>
          <a:p>
            <a:pPr algn="just"/>
            <a:r>
              <a:rPr lang="ro-RO" sz="2400" dirty="0" smtClean="0"/>
              <a:t>#1 </a:t>
            </a:r>
            <a:r>
              <a:rPr lang="ro-RO" sz="2400" b="1" dirty="0" smtClean="0"/>
              <a:t>Realizări</a:t>
            </a:r>
            <a:r>
              <a:rPr lang="ro-RO" sz="2400" dirty="0" smtClean="0"/>
              <a:t>- informații despre sine ce provin din evaluarea realizărilor; succesele anterioare cresc nivelul așteptărilor de expertiză  (</a:t>
            </a:r>
            <a:r>
              <a:rPr lang="ro-RO" sz="2400" dirty="0" err="1" smtClean="0"/>
              <a:t>mastery</a:t>
            </a:r>
            <a:r>
              <a:rPr lang="ro-RO" sz="2400" dirty="0" smtClean="0"/>
              <a:t> </a:t>
            </a:r>
            <a:r>
              <a:rPr lang="ro-RO" sz="2400" dirty="0" err="1" smtClean="0"/>
              <a:t>expectations</a:t>
            </a:r>
            <a:r>
              <a:rPr lang="ro-RO" sz="2400" dirty="0" smtClean="0"/>
              <a:t>), iar eșecurile scad acest nivel</a:t>
            </a:r>
          </a:p>
          <a:p>
            <a:pPr algn="just"/>
            <a:r>
              <a:rPr lang="ro-RO" sz="2400" dirty="0" smtClean="0"/>
              <a:t>#2 </a:t>
            </a:r>
            <a:r>
              <a:rPr lang="ro-RO" sz="2400" b="1" dirty="0" smtClean="0"/>
              <a:t>Experiențe vicariante- </a:t>
            </a:r>
            <a:r>
              <a:rPr lang="ro-RO" sz="2400" dirty="0" smtClean="0"/>
              <a:t>cunoaștere dobândită din observarea altora care realizează cu succes anumite activități (modelare)</a:t>
            </a:r>
          </a:p>
          <a:p>
            <a:pPr algn="just"/>
            <a:r>
              <a:rPr lang="ro-RO" sz="2400" dirty="0" smtClean="0"/>
              <a:t>#3 </a:t>
            </a:r>
            <a:r>
              <a:rPr lang="ro-RO" sz="2400" b="1" dirty="0" smtClean="0"/>
              <a:t>Persuasiune socială- </a:t>
            </a:r>
            <a:r>
              <a:rPr lang="ro-RO" sz="2400" dirty="0" smtClean="0"/>
              <a:t>activități în care oamenii sunt făcuți să creadă prin sugestii din partea altora că se pot descurca în realizarea lor (</a:t>
            </a:r>
            <a:r>
              <a:rPr lang="ro-RO" sz="2400" dirty="0" err="1" smtClean="0"/>
              <a:t>coaching</a:t>
            </a:r>
            <a:r>
              <a:rPr lang="ro-RO" sz="2400" dirty="0" smtClean="0"/>
              <a:t>, feedback)</a:t>
            </a:r>
            <a:endParaRPr lang="ro-RO" sz="2400" b="1" dirty="0" smtClean="0"/>
          </a:p>
          <a:p>
            <a:pPr algn="just"/>
            <a:r>
              <a:rPr lang="ro-RO" sz="2400" dirty="0" smtClean="0"/>
              <a:t>#4 </a:t>
            </a:r>
            <a:r>
              <a:rPr lang="ro-RO" sz="2400" b="1" dirty="0" smtClean="0"/>
              <a:t>Stări fiziologice și emoționale- </a:t>
            </a:r>
            <a:r>
              <a:rPr lang="ro-RO" sz="2400" dirty="0" smtClean="0"/>
              <a:t>stările ne afectează evaluările auto-eficacității în raport cu anumite sarcini (ex. anxietatea poate genera evaluări negative a propriilor abilități)</a:t>
            </a:r>
            <a:endParaRPr lang="en-US" sz="2400" b="1" dirty="0"/>
          </a:p>
        </p:txBody>
      </p:sp>
      <p:sp>
        <p:nvSpPr>
          <p:cNvPr id="4" name="Title 1"/>
          <p:cNvSpPr txBox="1">
            <a:spLocks/>
          </p:cNvSpPr>
          <p:nvPr/>
        </p:nvSpPr>
        <p:spPr>
          <a:xfrm>
            <a:off x="1097280" y="232012"/>
            <a:ext cx="10058400" cy="768369"/>
          </a:xfrm>
          <a:prstGeom prst="rect">
            <a:avLst/>
          </a:prstGeom>
          <a:solidFill>
            <a:schemeClr val="bg2">
              <a:lumMod val="75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b="1" smtClean="0"/>
              <a:t>Teorii ale motivației</a:t>
            </a:r>
            <a:endParaRPr lang="en-US" b="1" dirty="0"/>
          </a:p>
        </p:txBody>
      </p:sp>
      <p:sp>
        <p:nvSpPr>
          <p:cNvPr id="5" name="TextBox 4"/>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smtClean="0"/>
              <a:t>Albert Bandura (1977)- Teoria auto-eficacității</a:t>
            </a:r>
            <a:endParaRPr lang="en-US" sz="2400" b="1" dirty="0"/>
          </a:p>
        </p:txBody>
      </p:sp>
    </p:spTree>
    <p:extLst>
      <p:ext uri="{BB962C8B-B14F-4D97-AF65-F5344CB8AC3E}">
        <p14:creationId xmlns:p14="http://schemas.microsoft.com/office/powerpoint/2010/main" val="3808687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97280" y="232012"/>
            <a:ext cx="10058400" cy="768369"/>
          </a:xfrm>
          <a:prstGeom prst="rect">
            <a:avLst/>
          </a:prstGeom>
          <a:solidFill>
            <a:schemeClr val="bg2">
              <a:lumMod val="75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b="1" smtClean="0"/>
              <a:t>Teorii ale motivației</a:t>
            </a:r>
            <a:endParaRPr lang="en-US" b="1" dirty="0"/>
          </a:p>
        </p:txBody>
      </p:sp>
      <p:sp>
        <p:nvSpPr>
          <p:cNvPr id="5" name="TextBox 4"/>
          <p:cNvSpPr txBox="1"/>
          <p:nvPr/>
        </p:nvSpPr>
        <p:spPr>
          <a:xfrm>
            <a:off x="1527185" y="1154836"/>
            <a:ext cx="8980225" cy="461665"/>
          </a:xfrm>
          <a:prstGeom prst="rect">
            <a:avLst/>
          </a:prstGeom>
          <a:solidFill>
            <a:srgbClr val="FF6699"/>
          </a:solidFill>
        </p:spPr>
        <p:txBody>
          <a:bodyPr wrap="square" rtlCol="0">
            <a:spAutoFit/>
          </a:bodyPr>
          <a:lstStyle/>
          <a:p>
            <a:r>
              <a:rPr lang="ro-RO" sz="2400" b="1" dirty="0" smtClean="0"/>
              <a:t>Albert Bandura (1977)- Teoria auto-eficacității</a:t>
            </a:r>
            <a:endParaRPr lang="en-US" sz="2400" b="1" dirty="0"/>
          </a:p>
        </p:txBody>
      </p:sp>
      <p:grpSp>
        <p:nvGrpSpPr>
          <p:cNvPr id="18" name="Group 17"/>
          <p:cNvGrpSpPr/>
          <p:nvPr/>
        </p:nvGrpSpPr>
        <p:grpSpPr>
          <a:xfrm>
            <a:off x="586977" y="1664966"/>
            <a:ext cx="11136450" cy="4517528"/>
            <a:chOff x="586977" y="1664966"/>
            <a:chExt cx="11136450" cy="4517528"/>
          </a:xfrm>
        </p:grpSpPr>
        <p:pic>
          <p:nvPicPr>
            <p:cNvPr id="17" name="Picture 16"/>
            <p:cNvPicPr>
              <a:picLocks noChangeAspect="1"/>
            </p:cNvPicPr>
            <p:nvPr/>
          </p:nvPicPr>
          <p:blipFill>
            <a:blip r:embed="rId2"/>
            <a:stretch>
              <a:fillRect/>
            </a:stretch>
          </p:blipFill>
          <p:spPr>
            <a:xfrm>
              <a:off x="586977" y="1664966"/>
              <a:ext cx="7004911" cy="4517528"/>
            </a:xfrm>
            <a:prstGeom prst="rect">
              <a:avLst/>
            </a:prstGeom>
          </p:spPr>
        </p:pic>
        <p:grpSp>
          <p:nvGrpSpPr>
            <p:cNvPr id="16" name="Group 15"/>
            <p:cNvGrpSpPr/>
            <p:nvPr/>
          </p:nvGrpSpPr>
          <p:grpSpPr>
            <a:xfrm>
              <a:off x="5930234" y="2604750"/>
              <a:ext cx="5793193" cy="2699939"/>
              <a:chOff x="5930234" y="2604750"/>
              <a:chExt cx="5793193" cy="2699939"/>
            </a:xfrm>
          </p:grpSpPr>
          <p:sp>
            <p:nvSpPr>
              <p:cNvPr id="7" name="Rounded Rectangle 6"/>
              <p:cNvSpPr/>
              <p:nvPr/>
            </p:nvSpPr>
            <p:spPr>
              <a:xfrm>
                <a:off x="6960358" y="3452883"/>
                <a:ext cx="1869743" cy="9144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Auto-eficacitate</a:t>
                </a:r>
                <a:endParaRPr lang="en-US" b="1" dirty="0"/>
              </a:p>
            </p:txBody>
          </p:sp>
          <p:sp>
            <p:nvSpPr>
              <p:cNvPr id="8" name="Rounded Rectangle 7"/>
              <p:cNvSpPr/>
              <p:nvPr/>
            </p:nvSpPr>
            <p:spPr>
              <a:xfrm>
                <a:off x="9572540" y="3466530"/>
                <a:ext cx="2150887" cy="91440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Comportament</a:t>
                </a:r>
              </a:p>
              <a:p>
                <a:pPr algn="ctr"/>
                <a:r>
                  <a:rPr lang="ro-RO" b="1" dirty="0" smtClean="0"/>
                  <a:t>Performanță</a:t>
                </a:r>
                <a:endParaRPr lang="en-US" b="1" dirty="0"/>
              </a:p>
            </p:txBody>
          </p:sp>
          <p:sp>
            <p:nvSpPr>
              <p:cNvPr id="9" name="Right Arrow 8"/>
              <p:cNvSpPr/>
              <p:nvPr/>
            </p:nvSpPr>
            <p:spPr>
              <a:xfrm>
                <a:off x="8907893" y="3833884"/>
                <a:ext cx="586854" cy="354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2194383">
                <a:off x="5978181" y="2604750"/>
                <a:ext cx="1801505" cy="46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9401848">
                <a:off x="6048376" y="4080906"/>
                <a:ext cx="890676" cy="46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2194383">
                <a:off x="6030672" y="3332031"/>
                <a:ext cx="926084" cy="46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9272136">
                <a:off x="5930234" y="4840665"/>
                <a:ext cx="1801505" cy="46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6335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o-RO" b="1" dirty="0"/>
              <a:t>Interacțiunea individ-mediu</a:t>
            </a:r>
            <a:endParaRPr lang="en-US" dirty="0"/>
          </a:p>
        </p:txBody>
      </p:sp>
      <p:sp>
        <p:nvSpPr>
          <p:cNvPr id="4" name="Content Placeholder 3"/>
          <p:cNvSpPr>
            <a:spLocks noGrp="1"/>
          </p:cNvSpPr>
          <p:nvPr>
            <p:ph idx="1"/>
          </p:nvPr>
        </p:nvSpPr>
        <p:spPr/>
        <p:txBody>
          <a:bodyPr>
            <a:normAutofit/>
          </a:bodyPr>
          <a:lstStyle/>
          <a:p>
            <a:pPr algn="ctr"/>
            <a:r>
              <a:rPr lang="ro-RO" sz="2400" dirty="0" smtClean="0"/>
              <a:t>Sursa acțiunii nu este doar în afară sau în interiorul nostru, ci poate fi și în interacțiunea dintre individ și mediu.</a:t>
            </a:r>
          </a:p>
          <a:p>
            <a:pPr algn="ctr"/>
            <a:r>
              <a:rPr lang="ro-RO" sz="2400" b="1" dirty="0" smtClean="0">
                <a:solidFill>
                  <a:srgbClr val="FF0000"/>
                </a:solidFill>
              </a:rPr>
              <a:t>Condițiile externe acționează întotdeauna prin intermediul condițiilor interne.</a:t>
            </a:r>
          </a:p>
          <a:p>
            <a:pPr algn="ctr"/>
            <a:r>
              <a:rPr lang="ro-RO" sz="2400" b="1" dirty="0" smtClean="0">
                <a:solidFill>
                  <a:schemeClr val="accent3">
                    <a:lumMod val="75000"/>
                  </a:schemeClr>
                </a:solidFill>
              </a:rPr>
              <a:t>Factorul extern în sine care declanșează (sau stopează) un proces oarecare nu poate fi considerat motiv al fenomenului declanșat, fără raportarea sa la o necesitate, o intenție sau aspirație a subiectului. B. </a:t>
            </a:r>
            <a:r>
              <a:rPr lang="ro-RO" sz="2400" b="1" dirty="0" err="1" smtClean="0">
                <a:solidFill>
                  <a:schemeClr val="accent3">
                    <a:lumMod val="75000"/>
                  </a:schemeClr>
                </a:solidFill>
              </a:rPr>
              <a:t>Zorgo</a:t>
            </a:r>
            <a:endParaRPr lang="en-US" sz="2400" b="1" dirty="0">
              <a:solidFill>
                <a:schemeClr val="accent3">
                  <a:lumMod val="75000"/>
                </a:schemeClr>
              </a:solidFill>
            </a:endParaRPr>
          </a:p>
        </p:txBody>
      </p:sp>
    </p:spTree>
    <p:extLst>
      <p:ext uri="{BB962C8B-B14F-4D97-AF65-F5344CB8AC3E}">
        <p14:creationId xmlns:p14="http://schemas.microsoft.com/office/powerpoint/2010/main" val="3813431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783771"/>
            <a:ext cx="10178322" cy="772074"/>
          </a:xfrm>
          <a:solidFill>
            <a:srgbClr val="FF6699"/>
          </a:solidFill>
        </p:spPr>
        <p:txBody>
          <a:bodyPr/>
          <a:lstStyle/>
          <a:p>
            <a:pPr algn="ctr"/>
            <a:r>
              <a:rPr lang="ro-RO" b="1" dirty="0" smtClean="0"/>
              <a:t>O descoperire neașteptată</a:t>
            </a:r>
            <a:endParaRPr lang="en-US" b="1" dirty="0"/>
          </a:p>
        </p:txBody>
      </p:sp>
      <p:sp>
        <p:nvSpPr>
          <p:cNvPr id="3" name="Content Placeholder 2"/>
          <p:cNvSpPr>
            <a:spLocks noGrp="1"/>
          </p:cNvSpPr>
          <p:nvPr>
            <p:ph idx="1"/>
          </p:nvPr>
        </p:nvSpPr>
        <p:spPr>
          <a:xfrm>
            <a:off x="1251678" y="2286001"/>
            <a:ext cx="10178322" cy="1981199"/>
          </a:xfrm>
        </p:spPr>
        <p:txBody>
          <a:bodyPr>
            <a:normAutofit/>
          </a:bodyPr>
          <a:lstStyle/>
          <a:p>
            <a:pPr marL="0" indent="0" algn="just">
              <a:buNone/>
            </a:pPr>
            <a:r>
              <a:rPr lang="ro-RO" sz="2400" b="1" dirty="0" smtClean="0"/>
              <a:t>James </a:t>
            </a:r>
            <a:r>
              <a:rPr lang="ro-RO" sz="2400" b="1" dirty="0" err="1" smtClean="0"/>
              <a:t>Olds</a:t>
            </a:r>
            <a:r>
              <a:rPr lang="ro-RO" sz="2400" b="1" dirty="0" smtClean="0"/>
              <a:t> și Pete </a:t>
            </a:r>
            <a:r>
              <a:rPr lang="ro-RO" sz="2400" b="1" dirty="0" err="1" smtClean="0"/>
              <a:t>Milner</a:t>
            </a:r>
            <a:r>
              <a:rPr lang="ro-RO" sz="2400" b="1" dirty="0" smtClean="0"/>
              <a:t> (1953)</a:t>
            </a:r>
            <a:r>
              <a:rPr lang="ro-RO" sz="2400" dirty="0" smtClean="0"/>
              <a:t>- cercetători la Universitatea </a:t>
            </a:r>
            <a:r>
              <a:rPr lang="ro-RO" sz="2400" dirty="0" err="1" smtClean="0"/>
              <a:t>McGill</a:t>
            </a:r>
            <a:r>
              <a:rPr lang="ro-RO" sz="2400" dirty="0" smtClean="0"/>
              <a:t> din Montreal- experiment pe șobolani- electrod implantat în creierul șobolanului pentru a studia reacția la frică</a:t>
            </a:r>
          </a:p>
          <a:p>
            <a:pPr algn="just">
              <a:buFont typeface="Wingdings" panose="05000000000000000000" pitchFamily="2" charset="2"/>
              <a:buChar char="q"/>
            </a:pPr>
            <a:r>
              <a:rPr lang="ro-RO" sz="2400" dirty="0" smtClean="0"/>
              <a:t> </a:t>
            </a:r>
            <a:r>
              <a:rPr lang="ro-RO" sz="2400" b="1" dirty="0" smtClean="0">
                <a:solidFill>
                  <a:srgbClr val="FF0066"/>
                </a:solidFill>
                <a:latin typeface="+mj-lt"/>
              </a:rPr>
              <a:t>Centrul plăcerii???</a:t>
            </a:r>
            <a:endParaRPr lang="en-US" sz="2400" b="1" dirty="0">
              <a:solidFill>
                <a:srgbClr val="FF0066"/>
              </a:solidFill>
              <a:latin typeface="+mj-lt"/>
            </a:endParaRPr>
          </a:p>
        </p:txBody>
      </p:sp>
      <p:pic>
        <p:nvPicPr>
          <p:cNvPr id="1026" name="Picture 2" descr="Las ratas que prefirieron el placer a la comida ... y a la vi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0675" y="3916680"/>
            <a:ext cx="3983625" cy="224166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1447800" y="4267200"/>
            <a:ext cx="4724400" cy="1891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b="1" dirty="0" smtClean="0"/>
              <a:t>De fapt, ulterior s-a dovedit că bietul șobolan nu simțea plăcere, ci DORINȚĂ.</a:t>
            </a:r>
            <a:endParaRPr lang="en-US" sz="2400" b="1" dirty="0"/>
          </a:p>
        </p:txBody>
      </p:sp>
    </p:spTree>
    <p:extLst>
      <p:ext uri="{BB962C8B-B14F-4D97-AF65-F5344CB8AC3E}">
        <p14:creationId xmlns:p14="http://schemas.microsoft.com/office/powerpoint/2010/main" val="27529838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65844"/>
          </a:xfrm>
          <a:solidFill>
            <a:schemeClr val="tx1">
              <a:lumMod val="50000"/>
              <a:lumOff val="50000"/>
            </a:schemeClr>
          </a:solidFill>
        </p:spPr>
        <p:txBody>
          <a:bodyPr/>
          <a:lstStyle/>
          <a:p>
            <a:pPr algn="ctr"/>
            <a:r>
              <a:rPr lang="ro-RO" b="1" dirty="0" smtClean="0">
                <a:solidFill>
                  <a:srgbClr val="FF0066"/>
                </a:solidFill>
              </a:rPr>
              <a:t>Promisiunea recompensei</a:t>
            </a:r>
            <a:endParaRPr lang="en-US" b="1" dirty="0">
              <a:solidFill>
                <a:srgbClr val="FF0066"/>
              </a:solidFill>
            </a:endParaRPr>
          </a:p>
        </p:txBody>
      </p:sp>
      <p:sp>
        <p:nvSpPr>
          <p:cNvPr id="3" name="Content Placeholder 2"/>
          <p:cNvSpPr>
            <a:spLocks noGrp="1"/>
          </p:cNvSpPr>
          <p:nvPr>
            <p:ph idx="1"/>
          </p:nvPr>
        </p:nvSpPr>
        <p:spPr>
          <a:xfrm>
            <a:off x="1251678" y="2362216"/>
            <a:ext cx="6063522" cy="2913796"/>
          </a:xfrm>
          <a:ln>
            <a:solidFill>
              <a:schemeClr val="accent1"/>
            </a:solidFill>
          </a:ln>
        </p:spPr>
        <p:txBody>
          <a:bodyPr>
            <a:normAutofit/>
          </a:bodyPr>
          <a:lstStyle/>
          <a:p>
            <a:pPr marL="0" indent="0" algn="ctr">
              <a:buNone/>
            </a:pPr>
            <a:r>
              <a:rPr lang="ro-RO" sz="2400" dirty="0" smtClean="0"/>
              <a:t>Reproducerea experimentului pe oameni a relevat faptul că senzația resimțită era de fapt de </a:t>
            </a:r>
            <a:r>
              <a:rPr lang="ro-RO" sz="2400" b="1" dirty="0" smtClean="0">
                <a:solidFill>
                  <a:srgbClr val="FF0066"/>
                </a:solidFill>
                <a:latin typeface="+mj-lt"/>
              </a:rPr>
              <a:t>frustrare intensă</a:t>
            </a:r>
            <a:r>
              <a:rPr lang="ro-RO" sz="2400" b="1" dirty="0" smtClean="0">
                <a:solidFill>
                  <a:srgbClr val="FF0066"/>
                </a:solidFill>
              </a:rPr>
              <a:t> </a:t>
            </a:r>
            <a:r>
              <a:rPr lang="ro-RO" sz="2400" dirty="0" smtClean="0"/>
              <a:t>pentru că în ciuda stimulării intense a zonei respective prin apăsarea </a:t>
            </a:r>
            <a:r>
              <a:rPr lang="ro-RO" sz="2400" dirty="0" err="1" smtClean="0"/>
              <a:t>compulsivă</a:t>
            </a:r>
            <a:r>
              <a:rPr lang="ro-RO" sz="2400" dirty="0" smtClean="0"/>
              <a:t> a butonului </a:t>
            </a:r>
            <a:r>
              <a:rPr lang="ro-RO" sz="2400" b="1" dirty="0" smtClean="0"/>
              <a:t>NU</a:t>
            </a:r>
            <a:r>
              <a:rPr lang="ro-RO" sz="2400" dirty="0" smtClean="0"/>
              <a:t> reușeau să obțină </a:t>
            </a:r>
            <a:r>
              <a:rPr lang="ro-RO" sz="2400" dirty="0" smtClean="0">
                <a:latin typeface="+mj-lt"/>
              </a:rPr>
              <a:t>senzația de satisfacție </a:t>
            </a:r>
            <a:r>
              <a:rPr lang="ro-RO" sz="2400" dirty="0" smtClean="0"/>
              <a:t>care părea atât de aproape, dar rămânea inaccesibilă.</a:t>
            </a:r>
            <a:endParaRPr lang="en-US" sz="2400" dirty="0"/>
          </a:p>
        </p:txBody>
      </p:sp>
      <p:pic>
        <p:nvPicPr>
          <p:cNvPr id="2050" name="Picture 2" descr="The Rolling Stones - I Can&amp;#x27;t Get No Satisfaction (Rick Souza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914" y="2084703"/>
            <a:ext cx="3468823" cy="346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8721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1678" y="1813369"/>
            <a:ext cx="10178322" cy="1124857"/>
          </a:xfrm>
        </p:spPr>
        <p:txBody>
          <a:bodyPr>
            <a:normAutofit/>
          </a:bodyPr>
          <a:lstStyle/>
          <a:p>
            <a:pPr marL="0" indent="0" algn="ctr">
              <a:buNone/>
            </a:pPr>
            <a:r>
              <a:rPr lang="ro-RO" sz="2400" dirty="0" smtClean="0">
                <a:solidFill>
                  <a:schemeClr val="tx2"/>
                </a:solidFill>
                <a:latin typeface="+mj-lt"/>
              </a:rPr>
              <a:t>Când este stimulată această zonă creierul pare să ne transmită mesajul că dacă mai apeși încă o dată butonul se va întâmpla ceva </a:t>
            </a:r>
            <a:r>
              <a:rPr lang="ro-RO" sz="2400" dirty="0" smtClean="0">
                <a:solidFill>
                  <a:srgbClr val="FF3300"/>
                </a:solidFill>
                <a:latin typeface="+mj-lt"/>
              </a:rPr>
              <a:t>minunat</a:t>
            </a:r>
            <a:r>
              <a:rPr lang="ro-RO" sz="2400" dirty="0" smtClean="0">
                <a:solidFill>
                  <a:schemeClr val="tx2"/>
                </a:solidFill>
                <a:latin typeface="+mj-lt"/>
              </a:rPr>
              <a:t>.</a:t>
            </a:r>
          </a:p>
        </p:txBody>
      </p:sp>
      <p:sp>
        <p:nvSpPr>
          <p:cNvPr id="5" name="Rounded Rectangle 4"/>
          <p:cNvSpPr/>
          <p:nvPr/>
        </p:nvSpPr>
        <p:spPr>
          <a:xfrm>
            <a:off x="6728346" y="2685143"/>
            <a:ext cx="4503761" cy="3391925"/>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b="1" dirty="0" err="1">
                <a:solidFill>
                  <a:schemeClr val="tx1"/>
                </a:solidFill>
              </a:rPr>
              <a:t>Olds</a:t>
            </a:r>
            <a:r>
              <a:rPr lang="ro-RO" sz="2400" b="1" dirty="0">
                <a:solidFill>
                  <a:schemeClr val="tx1"/>
                </a:solidFill>
              </a:rPr>
              <a:t> și </a:t>
            </a:r>
            <a:r>
              <a:rPr lang="ro-RO" sz="2400" b="1" dirty="0" err="1">
                <a:solidFill>
                  <a:schemeClr val="tx1"/>
                </a:solidFill>
              </a:rPr>
              <a:t>Milner</a:t>
            </a:r>
            <a:r>
              <a:rPr lang="ro-RO" sz="2400" b="1" dirty="0">
                <a:solidFill>
                  <a:schemeClr val="tx1"/>
                </a:solidFill>
              </a:rPr>
              <a:t> au descoperit de fapt cel mai primitiv sistem motivațional al creierului: </a:t>
            </a:r>
            <a:r>
              <a:rPr lang="ro-RO" sz="2400" b="1" dirty="0">
                <a:solidFill>
                  <a:schemeClr val="bg1"/>
                </a:solidFill>
              </a:rPr>
              <a:t>sistemul de </a:t>
            </a:r>
            <a:r>
              <a:rPr lang="ro-RO" sz="2400" b="1" dirty="0" smtClean="0">
                <a:solidFill>
                  <a:schemeClr val="bg1"/>
                </a:solidFill>
              </a:rPr>
              <a:t>căutare a recompensei</a:t>
            </a:r>
            <a:r>
              <a:rPr lang="ro-RO" sz="2400" b="1" dirty="0" smtClean="0">
                <a:solidFill>
                  <a:schemeClr val="tx1"/>
                </a:solidFill>
              </a:rPr>
              <a:t>.</a:t>
            </a:r>
            <a:endParaRPr lang="en-US" sz="2400" b="1" dirty="0">
              <a:solidFill>
                <a:schemeClr val="tx1"/>
              </a:solidFill>
            </a:endParaRPr>
          </a:p>
        </p:txBody>
      </p:sp>
      <p:pic>
        <p:nvPicPr>
          <p:cNvPr id="5122" name="Picture 2" descr="https://www.researchgate.net/profile/Maria_Stamelou2/publication/47356791/figure/fig1/AS:202891424997379@1425384493601/Overview-of-reward-structures-in-the-human-brain-Dopaminergic-neurons-are-located-in-the_W64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1759" y="2685143"/>
            <a:ext cx="4130660" cy="349729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1251678" y="382385"/>
            <a:ext cx="10178322" cy="865844"/>
          </a:xfrm>
          <a:solidFill>
            <a:schemeClr val="tx1">
              <a:lumMod val="50000"/>
              <a:lumOff val="50000"/>
            </a:schemeClr>
          </a:solidFill>
        </p:spPr>
        <p:txBody>
          <a:bodyPr/>
          <a:lstStyle/>
          <a:p>
            <a:pPr algn="ctr"/>
            <a:r>
              <a:rPr lang="ro-RO" b="1" dirty="0" smtClean="0">
                <a:solidFill>
                  <a:srgbClr val="FF0066"/>
                </a:solidFill>
              </a:rPr>
              <a:t>Promisiunea recompensei</a:t>
            </a:r>
            <a:endParaRPr lang="en-US" b="1" dirty="0">
              <a:solidFill>
                <a:srgbClr val="FF0066"/>
              </a:solidFill>
            </a:endParaRPr>
          </a:p>
        </p:txBody>
      </p:sp>
    </p:spTree>
    <p:extLst>
      <p:ext uri="{BB962C8B-B14F-4D97-AF65-F5344CB8AC3E}">
        <p14:creationId xmlns:p14="http://schemas.microsoft.com/office/powerpoint/2010/main" val="4059978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144" y="739001"/>
            <a:ext cx="10178322" cy="802192"/>
          </a:xfrm>
          <a:solidFill>
            <a:srgbClr val="FF6699"/>
          </a:solidFill>
        </p:spPr>
        <p:txBody>
          <a:bodyPr>
            <a:normAutofit/>
          </a:bodyPr>
          <a:lstStyle/>
          <a:p>
            <a:pPr algn="ctr"/>
            <a:r>
              <a:rPr lang="ro-RO" sz="4000" b="1" dirty="0" err="1" smtClean="0"/>
              <a:t>Neurobiologia</a:t>
            </a:r>
            <a:r>
              <a:rPr lang="ro-RO" sz="4000" b="1" dirty="0" smtClean="0"/>
              <a:t> dorinței </a:t>
            </a:r>
            <a:endParaRPr lang="en-US" sz="4000" b="1" dirty="0">
              <a:solidFill>
                <a:srgbClr val="FF3300"/>
              </a:solidFill>
            </a:endParaRPr>
          </a:p>
        </p:txBody>
      </p:sp>
      <p:sp>
        <p:nvSpPr>
          <p:cNvPr id="3" name="Content Placeholder 2"/>
          <p:cNvSpPr>
            <a:spLocks noGrp="1"/>
          </p:cNvSpPr>
          <p:nvPr>
            <p:ph idx="1"/>
          </p:nvPr>
        </p:nvSpPr>
        <p:spPr>
          <a:xfrm>
            <a:off x="1251678" y="1952172"/>
            <a:ext cx="10178322" cy="3593591"/>
          </a:xfrm>
        </p:spPr>
        <p:txBody>
          <a:bodyPr>
            <a:normAutofit/>
          </a:bodyPr>
          <a:lstStyle/>
          <a:p>
            <a:pPr marL="0" indent="0">
              <a:buNone/>
            </a:pPr>
            <a:r>
              <a:rPr lang="ro-RO" sz="2400" b="1" dirty="0" smtClean="0">
                <a:solidFill>
                  <a:srgbClr val="FF0066"/>
                </a:solidFill>
                <a:latin typeface="+mj-lt"/>
              </a:rPr>
              <a:t>Întrebare</a:t>
            </a:r>
            <a:r>
              <a:rPr lang="ro-RO" sz="2400" dirty="0" smtClean="0">
                <a:solidFill>
                  <a:srgbClr val="FF3300"/>
                </a:solidFill>
                <a:latin typeface="+mj-lt"/>
              </a:rPr>
              <a:t>: </a:t>
            </a:r>
            <a:r>
              <a:rPr lang="ro-RO" sz="2400" dirty="0" smtClean="0">
                <a:latin typeface="+mj-lt"/>
              </a:rPr>
              <a:t>Cum ne determină sistemul de căutare a recompensei să acționăm?</a:t>
            </a:r>
          </a:p>
          <a:p>
            <a:pPr marL="0" indent="0" algn="just">
              <a:buNone/>
            </a:pPr>
            <a:r>
              <a:rPr lang="ro-RO" sz="2400" b="1" dirty="0" smtClean="0">
                <a:solidFill>
                  <a:srgbClr val="FF0066"/>
                </a:solidFill>
                <a:latin typeface="+mj-lt"/>
              </a:rPr>
              <a:t>Răspuns</a:t>
            </a:r>
            <a:r>
              <a:rPr lang="ro-RO" sz="2400" dirty="0" smtClean="0">
                <a:latin typeface="+mj-lt"/>
              </a:rPr>
              <a:t>: Când creierul observă o oportunitate de a primi o recompensă, eliberează un </a:t>
            </a:r>
            <a:r>
              <a:rPr lang="ro-RO" sz="2400" dirty="0" err="1" smtClean="0">
                <a:latin typeface="+mj-lt"/>
              </a:rPr>
              <a:t>neurotransmițător</a:t>
            </a:r>
            <a:r>
              <a:rPr lang="ro-RO" sz="2400" dirty="0" smtClean="0">
                <a:latin typeface="+mj-lt"/>
              </a:rPr>
              <a:t> numit </a:t>
            </a:r>
            <a:r>
              <a:rPr lang="ro-RO" sz="2400" dirty="0" err="1" smtClean="0">
                <a:solidFill>
                  <a:schemeClr val="tx1"/>
                </a:solidFill>
                <a:latin typeface="+mj-lt"/>
              </a:rPr>
              <a:t>dopamină</a:t>
            </a:r>
            <a:r>
              <a:rPr lang="ro-RO" sz="2400" dirty="0" smtClean="0">
                <a:latin typeface="+mj-lt"/>
              </a:rPr>
              <a:t> care ne spune pe ce să ne orientăm atenția și pe ce ”să punem laba”.</a:t>
            </a:r>
          </a:p>
          <a:p>
            <a:pPr marL="0" indent="0" algn="just">
              <a:buNone/>
            </a:pPr>
            <a:r>
              <a:rPr lang="ro-RO" sz="2400" dirty="0" smtClean="0"/>
              <a:t>O doză de </a:t>
            </a:r>
            <a:r>
              <a:rPr lang="ro-RO" sz="2400" dirty="0" err="1" smtClean="0"/>
              <a:t>dopamină</a:t>
            </a:r>
            <a:r>
              <a:rPr lang="ro-RO" sz="2400" dirty="0" smtClean="0"/>
              <a:t> </a:t>
            </a:r>
            <a:r>
              <a:rPr lang="ro-RO" sz="2400" b="1" dirty="0" smtClean="0"/>
              <a:t>NU</a:t>
            </a:r>
            <a:r>
              <a:rPr lang="ro-RO" sz="2400" dirty="0" smtClean="0"/>
              <a:t> produce o stare de fericire, ci mai degrabă o stare de </a:t>
            </a:r>
            <a:r>
              <a:rPr lang="ro-RO" sz="2400" dirty="0" smtClean="0">
                <a:latin typeface="+mj-lt"/>
              </a:rPr>
              <a:t>activare, de trezire, de captivare </a:t>
            </a:r>
            <a:r>
              <a:rPr lang="ro-RO" sz="2400" dirty="0" smtClean="0"/>
              <a:t>în care se întrezărește posibilitatea de a ne simți bine și disponibilitatea de a face ce trebuie pentru a obține plăcerea respectivă= </a:t>
            </a:r>
            <a:r>
              <a:rPr lang="ro-RO" sz="2400" b="1" dirty="0" smtClean="0">
                <a:solidFill>
                  <a:srgbClr val="FF0066"/>
                </a:solidFill>
                <a:latin typeface="+mj-lt"/>
              </a:rPr>
              <a:t>stare de anticipare a recompensei</a:t>
            </a:r>
            <a:r>
              <a:rPr lang="ro-RO" sz="2400" dirty="0" smtClean="0">
                <a:latin typeface="+mj-lt"/>
              </a:rPr>
              <a:t>.</a:t>
            </a:r>
            <a:endParaRPr lang="en-US" sz="2400" dirty="0">
              <a:latin typeface="+mj-lt"/>
            </a:endParaRP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2105" y="5074238"/>
            <a:ext cx="1908258" cy="1684696"/>
          </a:xfrm>
          <a:prstGeom prst="rect">
            <a:avLst/>
          </a:prstGeom>
        </p:spPr>
      </p:pic>
    </p:spTree>
    <p:extLst>
      <p:ext uri="{BB962C8B-B14F-4D97-AF65-F5344CB8AC3E}">
        <p14:creationId xmlns:p14="http://schemas.microsoft.com/office/powerpoint/2010/main" val="36851891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156129"/>
          </a:xfrm>
          <a:solidFill>
            <a:srgbClr val="FF6699"/>
          </a:solidFill>
        </p:spPr>
        <p:txBody>
          <a:bodyPr>
            <a:normAutofit/>
          </a:bodyPr>
          <a:lstStyle/>
          <a:p>
            <a:pPr algn="ctr"/>
            <a:r>
              <a:rPr lang="ro-RO" sz="4000" b="1" dirty="0" smtClean="0"/>
              <a:t>Funcționarea sistemului de căutare a recompensei</a:t>
            </a:r>
            <a:endParaRPr lang="en-US" sz="4000" b="1" dirty="0"/>
          </a:p>
        </p:txBody>
      </p:sp>
      <p:sp>
        <p:nvSpPr>
          <p:cNvPr id="3" name="Content Placeholder 2"/>
          <p:cNvSpPr>
            <a:spLocks noGrp="1"/>
          </p:cNvSpPr>
          <p:nvPr>
            <p:ph idx="1"/>
          </p:nvPr>
        </p:nvSpPr>
        <p:spPr>
          <a:xfrm>
            <a:off x="1251678" y="1902887"/>
            <a:ext cx="10178322" cy="3692695"/>
          </a:xfrm>
        </p:spPr>
        <p:txBody>
          <a:bodyPr>
            <a:normAutofit/>
          </a:bodyPr>
          <a:lstStyle/>
          <a:p>
            <a:pPr marL="0" indent="0" algn="just">
              <a:buNone/>
            </a:pPr>
            <a:r>
              <a:rPr lang="ro-RO" sz="2400" b="1" dirty="0" smtClean="0"/>
              <a:t>Orice lucru despre care ajungem să credem că ne va face să ne simțim bine</a:t>
            </a:r>
            <a:r>
              <a:rPr lang="ro-RO" sz="2400" dirty="0" smtClean="0"/>
              <a:t> are capacitatea de a stimula sistemul de căutare a recompensei: </a:t>
            </a:r>
            <a:r>
              <a:rPr lang="ro-RO" sz="2400" b="1" dirty="0" smtClean="0"/>
              <a:t>o mâncare apetisantă, mirosul cafelei proaspete, un anunț privind începerea sezonului de reduceri, parfumul unui străin, un </a:t>
            </a:r>
            <a:r>
              <a:rPr lang="ro-RO" sz="2400" b="1" dirty="0" err="1" smtClean="0"/>
              <a:t>speaker</a:t>
            </a:r>
            <a:r>
              <a:rPr lang="ro-RO" sz="2400" b="1" dirty="0" smtClean="0"/>
              <a:t> motivațional care ne promite îmbogățirea dacă cumpărăm cursul lui</a:t>
            </a:r>
            <a:r>
              <a:rPr lang="ro-RO" sz="2400" dirty="0" smtClean="0"/>
              <a:t>.</a:t>
            </a:r>
          </a:p>
          <a:p>
            <a:pPr marL="0" indent="0" algn="just">
              <a:buNone/>
            </a:pPr>
            <a:r>
              <a:rPr lang="ro-RO" sz="2400" dirty="0" smtClean="0"/>
              <a:t>Fluxul de </a:t>
            </a:r>
            <a:r>
              <a:rPr lang="ro-RO" sz="2400" dirty="0" err="1" smtClean="0"/>
              <a:t>dopamină</a:t>
            </a:r>
            <a:r>
              <a:rPr lang="ro-RO" sz="2400" dirty="0" smtClean="0"/>
              <a:t> marchează acel obiect ca </a:t>
            </a:r>
            <a:r>
              <a:rPr lang="ro-RO" sz="2400" b="1" dirty="0" smtClean="0">
                <a:solidFill>
                  <a:srgbClr val="FF0066"/>
                </a:solidFill>
                <a:latin typeface="+mj-lt"/>
              </a:rPr>
              <a:t>esențial pentru supraviețuire</a:t>
            </a:r>
            <a:r>
              <a:rPr lang="ro-RO" sz="2400" dirty="0" smtClean="0"/>
              <a:t>. Când atenția ne este răpită de </a:t>
            </a:r>
            <a:r>
              <a:rPr lang="ro-RO" sz="2400" b="1" dirty="0" err="1" smtClean="0"/>
              <a:t>dopamină</a:t>
            </a:r>
            <a:r>
              <a:rPr lang="ro-RO" sz="2400" dirty="0" smtClean="0"/>
              <a:t>, mintea este fixată pe </a:t>
            </a:r>
            <a:r>
              <a:rPr lang="ro-RO" sz="2400" b="1" dirty="0" smtClean="0"/>
              <a:t>obținerea obiectului </a:t>
            </a:r>
            <a:r>
              <a:rPr lang="ro-RO" sz="2400" b="1" dirty="0"/>
              <a:t>sau repetarea </a:t>
            </a:r>
            <a:r>
              <a:rPr lang="ro-RO" sz="2400" b="1" dirty="0" smtClean="0"/>
              <a:t>acțiunii</a:t>
            </a:r>
            <a:r>
              <a:rPr lang="ro-RO" sz="2400" dirty="0" smtClean="0"/>
              <a:t> care a stimulat activarea sistemului de căutare a recompensei.</a:t>
            </a:r>
          </a:p>
        </p:txBody>
      </p:sp>
    </p:spTree>
    <p:extLst>
      <p:ext uri="{BB962C8B-B14F-4D97-AF65-F5344CB8AC3E}">
        <p14:creationId xmlns:p14="http://schemas.microsoft.com/office/powerpoint/2010/main" val="39058773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1678" y="1999399"/>
            <a:ext cx="10178322" cy="2108578"/>
          </a:xfrm>
        </p:spPr>
        <p:txBody>
          <a:bodyPr>
            <a:normAutofit/>
          </a:bodyPr>
          <a:lstStyle/>
          <a:p>
            <a:pPr marL="0" indent="0" algn="ctr">
              <a:buNone/>
            </a:pPr>
            <a:r>
              <a:rPr lang="ro-RO" sz="2400" dirty="0" err="1"/>
              <a:t>Kelly</a:t>
            </a:r>
            <a:r>
              <a:rPr lang="ro-RO" sz="2400" dirty="0"/>
              <a:t> </a:t>
            </a:r>
            <a:r>
              <a:rPr lang="ro-RO" sz="2400" dirty="0" err="1"/>
              <a:t>McGonigal</a:t>
            </a:r>
            <a:r>
              <a:rPr lang="ro-RO" sz="2400" dirty="0"/>
              <a:t>, profesor la Universitatea Stanford spune că acesta este </a:t>
            </a:r>
            <a:r>
              <a:rPr lang="ro-RO" sz="2400" b="1" dirty="0">
                <a:solidFill>
                  <a:srgbClr val="FF0066"/>
                </a:solidFill>
                <a:latin typeface="+mj-lt"/>
              </a:rPr>
              <a:t>trucul minții </a:t>
            </a:r>
            <a:r>
              <a:rPr lang="ro-RO" sz="2400" dirty="0"/>
              <a:t>prin care se asigură că nu murim de foame deoarece nu putem fi deranjați să ne ridicăm de jos și să culegem un fruct din copac sau că nu punem în pericol perpetuarea speciei pentru că seducerea unui partener ni se pare prea multă tevatură.</a:t>
            </a:r>
            <a:endParaRPr lang="en-US" sz="2400" dirty="0"/>
          </a:p>
          <a:p>
            <a:pPr marL="0" indent="0" algn="just">
              <a:buNone/>
            </a:pPr>
            <a:endParaRPr lang="en-US" sz="2800" dirty="0"/>
          </a:p>
        </p:txBody>
      </p:sp>
      <p:sp>
        <p:nvSpPr>
          <p:cNvPr id="4" name="Rounded Rectangle 3"/>
          <p:cNvSpPr/>
          <p:nvPr/>
        </p:nvSpPr>
        <p:spPr>
          <a:xfrm>
            <a:off x="1251678" y="4241316"/>
            <a:ext cx="9781101" cy="1137461"/>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b="1" dirty="0" smtClean="0">
                <a:solidFill>
                  <a:schemeClr val="tx1"/>
                </a:solidFill>
              </a:rPr>
              <a:t>Adevărul trist este că evoluției nu-i pasă de FERICIREA noastră, dar va utiliza PROMISIUNEA FERICIRII pentru a ne mobiliza să supraviețuim.</a:t>
            </a:r>
            <a:endParaRPr lang="en-US" sz="2400" b="1" dirty="0">
              <a:solidFill>
                <a:schemeClr val="tx1"/>
              </a:solidFill>
            </a:endParaRPr>
          </a:p>
        </p:txBody>
      </p:sp>
      <p:sp>
        <p:nvSpPr>
          <p:cNvPr id="6" name="Title 1"/>
          <p:cNvSpPr txBox="1">
            <a:spLocks/>
          </p:cNvSpPr>
          <p:nvPr/>
        </p:nvSpPr>
        <p:spPr>
          <a:xfrm>
            <a:off x="1251678" y="382385"/>
            <a:ext cx="10178322" cy="1156129"/>
          </a:xfrm>
          <a:prstGeom prst="rect">
            <a:avLst/>
          </a:prstGeom>
          <a:solidFill>
            <a:srgbClr val="FF6699"/>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sz="4000" b="1" smtClean="0"/>
              <a:t>Funcționarea sistemului de căutare a recompensei</a:t>
            </a:r>
            <a:endParaRPr lang="en-US" sz="4000" b="1" dirty="0"/>
          </a:p>
        </p:txBody>
      </p:sp>
    </p:spTree>
    <p:extLst>
      <p:ext uri="{BB962C8B-B14F-4D97-AF65-F5344CB8AC3E}">
        <p14:creationId xmlns:p14="http://schemas.microsoft.com/office/powerpoint/2010/main" val="25082472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e World Awaits Graduation Wish Jar Set Shop Mud Pie Now! | Mud Pi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55429" y="2198686"/>
            <a:ext cx="4401457" cy="44014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0377" y="1937982"/>
            <a:ext cx="8548480" cy="4121624"/>
          </a:xfrm>
        </p:spPr>
        <p:txBody>
          <a:bodyPr>
            <a:normAutofit/>
          </a:bodyPr>
          <a:lstStyle/>
          <a:p>
            <a:pPr algn="just">
              <a:buFont typeface="Wingdings" panose="05000000000000000000" pitchFamily="2" charset="2"/>
              <a:buChar char="q"/>
            </a:pPr>
            <a:r>
              <a:rPr lang="ro-RO" sz="2400" dirty="0" smtClean="0">
                <a:latin typeface="+mj-lt"/>
              </a:rPr>
              <a:t> </a:t>
            </a:r>
            <a:r>
              <a:rPr lang="ro-RO" sz="2400" dirty="0" smtClean="0">
                <a:latin typeface="+mj-lt"/>
              </a:rPr>
              <a:t>introducerea unei recompense</a:t>
            </a:r>
          </a:p>
          <a:p>
            <a:pPr algn="just">
              <a:buFont typeface="Wingdings" panose="05000000000000000000" pitchFamily="2" charset="2"/>
              <a:buChar char="q"/>
            </a:pPr>
            <a:r>
              <a:rPr lang="ro-RO" sz="2400" dirty="0">
                <a:latin typeface="+mj-lt"/>
              </a:rPr>
              <a:t> </a:t>
            </a:r>
            <a:r>
              <a:rPr lang="ro-RO" sz="2400" dirty="0" smtClean="0">
                <a:latin typeface="+mj-lt"/>
              </a:rPr>
              <a:t>lucrat pe o terasă, într-un parc, într-o cafenea cu o cafea bună </a:t>
            </a:r>
          </a:p>
          <a:p>
            <a:pPr algn="just">
              <a:buFont typeface="Wingdings" panose="05000000000000000000" pitchFamily="2" charset="2"/>
              <a:buChar char="q"/>
            </a:pPr>
            <a:r>
              <a:rPr lang="ro-RO" sz="2400" dirty="0">
                <a:latin typeface="+mj-lt"/>
              </a:rPr>
              <a:t> </a:t>
            </a:r>
            <a:r>
              <a:rPr lang="ro-RO" sz="2400" dirty="0" smtClean="0">
                <a:latin typeface="+mj-lt"/>
              </a:rPr>
              <a:t>lumânări cu mirosuri plăcute </a:t>
            </a:r>
          </a:p>
          <a:p>
            <a:pPr algn="just">
              <a:buFont typeface="Wingdings" panose="05000000000000000000" pitchFamily="2" charset="2"/>
              <a:buChar char="q"/>
            </a:pPr>
            <a:r>
              <a:rPr lang="ro-RO" sz="2400" dirty="0">
                <a:latin typeface="+mj-lt"/>
              </a:rPr>
              <a:t> </a:t>
            </a:r>
            <a:r>
              <a:rPr lang="ro-RO" sz="2400" dirty="0" smtClean="0">
                <a:latin typeface="+mj-lt"/>
              </a:rPr>
              <a:t>vizualizarea recompenselor viitoare</a:t>
            </a:r>
          </a:p>
          <a:p>
            <a:pPr algn="just">
              <a:buFont typeface="Wingdings" panose="05000000000000000000" pitchFamily="2" charset="2"/>
              <a:buChar char="q"/>
            </a:pPr>
            <a:r>
              <a:rPr lang="ro-RO" sz="2400" dirty="0">
                <a:latin typeface="+mj-lt"/>
              </a:rPr>
              <a:t> </a:t>
            </a:r>
            <a:r>
              <a:rPr lang="ro-RO" sz="2400" dirty="0" smtClean="0">
                <a:latin typeface="+mj-lt"/>
              </a:rPr>
              <a:t>ascultat muzică, uitat la TV în timp ce facem sport</a:t>
            </a:r>
          </a:p>
          <a:p>
            <a:pPr algn="just">
              <a:buFont typeface="Wingdings" panose="05000000000000000000" pitchFamily="2" charset="2"/>
              <a:buChar char="q"/>
            </a:pPr>
            <a:r>
              <a:rPr lang="ro-RO" sz="2400" dirty="0">
                <a:latin typeface="+mj-lt"/>
              </a:rPr>
              <a:t> </a:t>
            </a:r>
            <a:r>
              <a:rPr lang="ro-RO" sz="2400" dirty="0" smtClean="0">
                <a:latin typeface="+mj-lt"/>
              </a:rPr>
              <a:t>ascultat audio-</a:t>
            </a:r>
            <a:r>
              <a:rPr lang="ro-RO" sz="2400" dirty="0" err="1" smtClean="0">
                <a:latin typeface="+mj-lt"/>
              </a:rPr>
              <a:t>book</a:t>
            </a:r>
            <a:r>
              <a:rPr lang="ro-RO" sz="2400" dirty="0" smtClean="0">
                <a:latin typeface="+mj-lt"/>
              </a:rPr>
              <a:t>-uri în timp ce </a:t>
            </a:r>
            <a:r>
              <a:rPr lang="ro-RO" sz="2400" dirty="0" smtClean="0">
                <a:latin typeface="+mj-lt"/>
              </a:rPr>
              <a:t>facem ordine/curățenie</a:t>
            </a:r>
            <a:endParaRPr lang="ro-RO" sz="2400" dirty="0" smtClean="0">
              <a:latin typeface="+mj-lt"/>
            </a:endParaRPr>
          </a:p>
          <a:p>
            <a:pPr algn="just">
              <a:buFont typeface="Wingdings" panose="05000000000000000000" pitchFamily="2" charset="2"/>
              <a:buChar char="q"/>
            </a:pPr>
            <a:r>
              <a:rPr lang="ro-RO" sz="2400" dirty="0" smtClean="0">
                <a:latin typeface="+mj-lt"/>
              </a:rPr>
              <a:t> tehnica </a:t>
            </a:r>
            <a:r>
              <a:rPr lang="ro-RO" sz="2400" dirty="0" err="1" smtClean="0">
                <a:latin typeface="+mj-lt"/>
              </a:rPr>
              <a:t>fish</a:t>
            </a:r>
            <a:r>
              <a:rPr lang="ro-RO" sz="2400" dirty="0" smtClean="0">
                <a:latin typeface="+mj-lt"/>
              </a:rPr>
              <a:t> </a:t>
            </a:r>
            <a:r>
              <a:rPr lang="ro-RO" sz="2400" dirty="0" err="1" smtClean="0">
                <a:latin typeface="+mj-lt"/>
              </a:rPr>
              <a:t>bowl</a:t>
            </a:r>
            <a:r>
              <a:rPr lang="ro-RO" sz="2400" dirty="0" smtClean="0">
                <a:latin typeface="+mj-lt"/>
              </a:rPr>
              <a:t>- intervenție în adicție- avantajele unei </a:t>
            </a:r>
            <a:r>
              <a:rPr lang="ro-RO" sz="2400" dirty="0" err="1" smtClean="0">
                <a:latin typeface="+mj-lt"/>
              </a:rPr>
              <a:t>reompense</a:t>
            </a:r>
            <a:r>
              <a:rPr lang="ro-RO" sz="2400" dirty="0" smtClean="0">
                <a:latin typeface="+mj-lt"/>
              </a:rPr>
              <a:t> </a:t>
            </a:r>
            <a:r>
              <a:rPr lang="ro-RO" sz="2400" dirty="0" smtClean="0">
                <a:latin typeface="+mj-lt"/>
              </a:rPr>
              <a:t>impredictibile</a:t>
            </a:r>
            <a:endParaRPr lang="en-US" sz="2400" dirty="0">
              <a:latin typeface="+mj-lt"/>
            </a:endParaRPr>
          </a:p>
        </p:txBody>
      </p:sp>
      <p:sp>
        <p:nvSpPr>
          <p:cNvPr id="4" name="TextBox 3"/>
          <p:cNvSpPr txBox="1"/>
          <p:nvPr/>
        </p:nvSpPr>
        <p:spPr>
          <a:xfrm>
            <a:off x="627797" y="571689"/>
            <a:ext cx="10952209" cy="954107"/>
          </a:xfrm>
          <a:prstGeom prst="rect">
            <a:avLst/>
          </a:prstGeom>
          <a:solidFill>
            <a:schemeClr val="bg2">
              <a:lumMod val="75000"/>
            </a:schemeClr>
          </a:solidFill>
        </p:spPr>
        <p:txBody>
          <a:bodyPr wrap="square" rtlCol="0">
            <a:spAutoFit/>
          </a:bodyPr>
          <a:lstStyle/>
          <a:p>
            <a:pPr algn="ctr"/>
            <a:r>
              <a:rPr lang="ro-RO" sz="2800" b="1" dirty="0" smtClean="0">
                <a:solidFill>
                  <a:srgbClr val="FF0066"/>
                </a:solidFill>
                <a:latin typeface="+mj-lt"/>
              </a:rPr>
              <a:t>Tehnică: </a:t>
            </a:r>
            <a:r>
              <a:rPr lang="ro-RO" sz="2800" b="1" dirty="0" err="1" smtClean="0">
                <a:solidFill>
                  <a:srgbClr val="FF0066"/>
                </a:solidFill>
                <a:latin typeface="+mj-lt"/>
              </a:rPr>
              <a:t>Dopaminizarea</a:t>
            </a:r>
            <a:r>
              <a:rPr lang="ro-RO" sz="2800" b="1" dirty="0" smtClean="0">
                <a:solidFill>
                  <a:srgbClr val="FF0066"/>
                </a:solidFill>
                <a:latin typeface="+mj-lt"/>
              </a:rPr>
              <a:t> </a:t>
            </a:r>
            <a:r>
              <a:rPr lang="ro-RO" sz="2800" b="1" dirty="0">
                <a:solidFill>
                  <a:srgbClr val="FF0066"/>
                </a:solidFill>
                <a:latin typeface="+mj-lt"/>
              </a:rPr>
              <a:t>sarcinilor care nu </a:t>
            </a:r>
            <a:r>
              <a:rPr lang="ro-RO" sz="2800" b="1" dirty="0" smtClean="0">
                <a:solidFill>
                  <a:srgbClr val="FF0066"/>
                </a:solidFill>
                <a:latin typeface="+mj-lt"/>
              </a:rPr>
              <a:t>ne fac </a:t>
            </a:r>
            <a:r>
              <a:rPr lang="ro-RO" sz="2800" b="1" dirty="0">
                <a:solidFill>
                  <a:srgbClr val="FF0066"/>
                </a:solidFill>
                <a:latin typeface="+mj-lt"/>
              </a:rPr>
              <a:t>așa de multă </a:t>
            </a:r>
            <a:r>
              <a:rPr lang="ro-RO" sz="2800" b="1" dirty="0" smtClean="0">
                <a:solidFill>
                  <a:srgbClr val="FF0066"/>
                </a:solidFill>
                <a:latin typeface="+mj-lt"/>
              </a:rPr>
              <a:t>plăcere</a:t>
            </a:r>
            <a:endParaRPr lang="ro-RO" sz="2800" b="1" dirty="0">
              <a:solidFill>
                <a:srgbClr val="FF0066"/>
              </a:solidFill>
              <a:latin typeface="+mj-lt"/>
            </a:endParaRPr>
          </a:p>
        </p:txBody>
      </p:sp>
    </p:spTree>
    <p:extLst>
      <p:ext uri="{BB962C8B-B14F-4D97-AF65-F5344CB8AC3E}">
        <p14:creationId xmlns:p14="http://schemas.microsoft.com/office/powerpoint/2010/main" val="8364935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668740"/>
            <a:ext cx="10058400" cy="736979"/>
          </a:xfrm>
          <a:solidFill>
            <a:schemeClr val="accent5">
              <a:lumMod val="75000"/>
            </a:schemeClr>
          </a:solidFill>
        </p:spPr>
        <p:txBody>
          <a:bodyPr/>
          <a:lstStyle/>
          <a:p>
            <a:pPr algn="ctr"/>
            <a:r>
              <a:rPr lang="ro-RO" b="1" dirty="0" smtClean="0"/>
              <a:t>Concepte noi</a:t>
            </a:r>
            <a:endParaRPr lang="en-US" b="1" dirty="0"/>
          </a:p>
        </p:txBody>
      </p:sp>
      <p:sp>
        <p:nvSpPr>
          <p:cNvPr id="3" name="Content Placeholder 2"/>
          <p:cNvSpPr>
            <a:spLocks noGrp="1"/>
          </p:cNvSpPr>
          <p:nvPr>
            <p:ph idx="1"/>
          </p:nvPr>
        </p:nvSpPr>
        <p:spPr/>
        <p:txBody>
          <a:bodyPr>
            <a:normAutofit lnSpcReduction="10000"/>
          </a:bodyPr>
          <a:lstStyle/>
          <a:p>
            <a:r>
              <a:rPr lang="ro-RO" sz="2400" b="1" dirty="0" smtClean="0"/>
              <a:t>Adam Grant #</a:t>
            </a:r>
            <a:r>
              <a:rPr lang="ro-RO" sz="2400" b="1" dirty="0" err="1" smtClean="0"/>
              <a:t>languishing</a:t>
            </a:r>
            <a:endParaRPr lang="ro-RO" sz="2400" b="1" dirty="0" smtClean="0"/>
          </a:p>
          <a:p>
            <a:endParaRPr lang="ro-RO" dirty="0" smtClean="0"/>
          </a:p>
          <a:p>
            <a:endParaRPr lang="ro-RO" dirty="0"/>
          </a:p>
          <a:p>
            <a:endParaRPr lang="ro-RO" dirty="0" smtClean="0"/>
          </a:p>
          <a:p>
            <a:endParaRPr lang="ro-RO" dirty="0"/>
          </a:p>
          <a:p>
            <a:endParaRPr lang="ro-RO" dirty="0" smtClean="0"/>
          </a:p>
          <a:p>
            <a:endParaRPr lang="ro-RO" dirty="0"/>
          </a:p>
          <a:p>
            <a:endParaRPr lang="ro-RO" dirty="0" smtClean="0"/>
          </a:p>
          <a:p>
            <a:r>
              <a:rPr lang="en-US" dirty="0" smtClean="0"/>
              <a:t>https</a:t>
            </a:r>
            <a:r>
              <a:rPr lang="en-US" dirty="0"/>
              <a:t>://www.ted.com/talks/adam_grant_how_to_stop_languishing_and_start_finding_flow</a:t>
            </a:r>
          </a:p>
        </p:txBody>
      </p:sp>
      <p:pic>
        <p:nvPicPr>
          <p:cNvPr id="4" name="a3zPgyvCiJI"/>
          <p:cNvPicPr>
            <a:picLocks noRot="1" noChangeAspect="1"/>
          </p:cNvPicPr>
          <p:nvPr>
            <a:videoFile r:link="rId1"/>
          </p:nvPr>
        </p:nvPicPr>
        <p:blipFill>
          <a:blip r:embed="rId3"/>
          <a:stretch>
            <a:fillRect/>
          </a:stretch>
        </p:blipFill>
        <p:spPr>
          <a:xfrm>
            <a:off x="3659875" y="2361489"/>
            <a:ext cx="4572000" cy="2571750"/>
          </a:xfrm>
          <a:prstGeom prst="rect">
            <a:avLst/>
          </a:prstGeom>
        </p:spPr>
      </p:pic>
    </p:spTree>
    <p:extLst>
      <p:ext uri="{BB962C8B-B14F-4D97-AF65-F5344CB8AC3E}">
        <p14:creationId xmlns:p14="http://schemas.microsoft.com/office/powerpoint/2010/main" val="1374577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835" y="709683"/>
            <a:ext cx="9503544" cy="832514"/>
          </a:xfrm>
          <a:solidFill>
            <a:schemeClr val="tx1">
              <a:lumMod val="65000"/>
              <a:lumOff val="35000"/>
            </a:schemeClr>
          </a:solidFill>
        </p:spPr>
        <p:txBody>
          <a:bodyPr/>
          <a:lstStyle/>
          <a:p>
            <a:pPr algn="ctr"/>
            <a:r>
              <a:rPr lang="ro-RO" b="1" dirty="0" smtClean="0">
                <a:solidFill>
                  <a:srgbClr val="FF6600"/>
                </a:solidFill>
              </a:rPr>
              <a:t>ARHITECTURA SPAȚIULUI</a:t>
            </a:r>
            <a:endParaRPr lang="en-US" b="1" dirty="0">
              <a:solidFill>
                <a:srgbClr val="FF6600"/>
              </a:solidFill>
            </a:endParaRPr>
          </a:p>
        </p:txBody>
      </p:sp>
      <p:sp>
        <p:nvSpPr>
          <p:cNvPr id="4" name="TextBox 3"/>
          <p:cNvSpPr txBox="1"/>
          <p:nvPr/>
        </p:nvSpPr>
        <p:spPr>
          <a:xfrm>
            <a:off x="375315" y="2297596"/>
            <a:ext cx="4107975" cy="3754874"/>
          </a:xfrm>
          <a:prstGeom prst="rect">
            <a:avLst/>
          </a:prstGeom>
          <a:noFill/>
        </p:spPr>
        <p:txBody>
          <a:bodyPr wrap="square" rtlCol="0">
            <a:spAutoFit/>
          </a:bodyPr>
          <a:lstStyle/>
          <a:p>
            <a:r>
              <a:rPr lang="en-US" sz="2000" b="1" dirty="0" smtClean="0"/>
              <a:t>Anne Thorndike, </a:t>
            </a:r>
            <a:r>
              <a:rPr lang="ro-RO" sz="2000" dirty="0" smtClean="0"/>
              <a:t>medic la </a:t>
            </a:r>
            <a:r>
              <a:rPr lang="en-US" sz="2000" dirty="0" smtClean="0"/>
              <a:t>Massachusetts General</a:t>
            </a:r>
            <a:r>
              <a:rPr lang="ro-RO" sz="2000" dirty="0" smtClean="0"/>
              <a:t> </a:t>
            </a:r>
            <a:r>
              <a:rPr lang="en-US" sz="2000" dirty="0" smtClean="0"/>
              <a:t>Hospital </a:t>
            </a:r>
            <a:r>
              <a:rPr lang="ro-RO" sz="2000" dirty="0" smtClean="0"/>
              <a:t>di</a:t>
            </a:r>
            <a:r>
              <a:rPr lang="en-US" sz="2000" dirty="0" smtClean="0"/>
              <a:t>n Boston</a:t>
            </a:r>
            <a:endParaRPr lang="ro-RO" sz="2000" dirty="0" smtClean="0"/>
          </a:p>
          <a:p>
            <a:r>
              <a:rPr lang="ro-RO" sz="2000" b="1" dirty="0" smtClean="0"/>
              <a:t>Schimbarea obiceiurilor angajaților prin rearanjarea spațiului</a:t>
            </a:r>
            <a:endParaRPr lang="ro-RO" sz="2000" b="1" dirty="0"/>
          </a:p>
          <a:p>
            <a:r>
              <a:rPr lang="ro-RO" sz="2000" dirty="0" smtClean="0"/>
              <a:t>Rezultate: </a:t>
            </a:r>
          </a:p>
          <a:p>
            <a:pPr marL="342900" indent="-342900">
              <a:buFont typeface="Wingdings" panose="05000000000000000000" pitchFamily="2" charset="2"/>
              <a:buChar char="Ø"/>
            </a:pPr>
            <a:r>
              <a:rPr lang="ro-RO" sz="2000" dirty="0" smtClean="0"/>
              <a:t>Scăderea consumului de sucuri cu </a:t>
            </a:r>
            <a:r>
              <a:rPr lang="en-US" dirty="0" smtClean="0"/>
              <a:t>11</a:t>
            </a:r>
            <a:r>
              <a:rPr lang="ro-RO" dirty="0" smtClean="0"/>
              <a:t>,</a:t>
            </a:r>
            <a:r>
              <a:rPr lang="en-US" dirty="0" smtClean="0"/>
              <a:t>4</a:t>
            </a:r>
            <a:r>
              <a:rPr lang="ro-RO" dirty="0" smtClean="0"/>
              <a:t>%</a:t>
            </a:r>
            <a:endParaRPr lang="ro-RO" sz="2000" dirty="0" smtClean="0"/>
          </a:p>
          <a:p>
            <a:pPr marL="342900" indent="-342900">
              <a:buFont typeface="Wingdings" panose="05000000000000000000" pitchFamily="2" charset="2"/>
              <a:buChar char="Ø"/>
            </a:pPr>
            <a:r>
              <a:rPr lang="ro-RO" sz="2000" dirty="0" smtClean="0"/>
              <a:t>Creșterea consumului de apă cu </a:t>
            </a:r>
            <a:r>
              <a:rPr lang="en-US" dirty="0" smtClean="0"/>
              <a:t>25</a:t>
            </a:r>
            <a:r>
              <a:rPr lang="ro-RO" dirty="0" smtClean="0"/>
              <a:t>,</a:t>
            </a:r>
            <a:r>
              <a:rPr lang="en-US" dirty="0" smtClean="0"/>
              <a:t>8</a:t>
            </a:r>
            <a:r>
              <a:rPr lang="ro-RO" dirty="0" smtClean="0"/>
              <a:t>%</a:t>
            </a:r>
            <a:endParaRPr lang="ro-RO" sz="2000" b="1" dirty="0" smtClean="0"/>
          </a:p>
          <a:p>
            <a:pPr algn="ctr"/>
            <a:endParaRPr lang="ro-RO" sz="2000" b="1" dirty="0" smtClean="0"/>
          </a:p>
        </p:txBody>
      </p:sp>
      <p:sp>
        <p:nvSpPr>
          <p:cNvPr id="5" name="TextBox 4"/>
          <p:cNvSpPr txBox="1"/>
          <p:nvPr/>
        </p:nvSpPr>
        <p:spPr>
          <a:xfrm>
            <a:off x="5404514" y="1694750"/>
            <a:ext cx="2156346" cy="461665"/>
          </a:xfrm>
          <a:prstGeom prst="rect">
            <a:avLst/>
          </a:prstGeom>
          <a:noFill/>
        </p:spPr>
        <p:txBody>
          <a:bodyPr wrap="square" rtlCol="0">
            <a:spAutoFit/>
          </a:bodyPr>
          <a:lstStyle/>
          <a:p>
            <a:pPr algn="ctr"/>
            <a:r>
              <a:rPr lang="ro-RO" sz="2400" b="1" dirty="0" smtClean="0"/>
              <a:t>ÎNAINTE</a:t>
            </a:r>
            <a:endParaRPr lang="en-US" sz="2400" b="1" dirty="0"/>
          </a:p>
        </p:txBody>
      </p:sp>
      <p:sp>
        <p:nvSpPr>
          <p:cNvPr id="6" name="TextBox 5"/>
          <p:cNvSpPr txBox="1"/>
          <p:nvPr/>
        </p:nvSpPr>
        <p:spPr>
          <a:xfrm>
            <a:off x="8278347" y="1694750"/>
            <a:ext cx="2156346" cy="461665"/>
          </a:xfrm>
          <a:prstGeom prst="rect">
            <a:avLst/>
          </a:prstGeom>
          <a:noFill/>
        </p:spPr>
        <p:txBody>
          <a:bodyPr wrap="square" rtlCol="0">
            <a:spAutoFit/>
          </a:bodyPr>
          <a:lstStyle/>
          <a:p>
            <a:pPr algn="ctr"/>
            <a:r>
              <a:rPr lang="ro-RO" sz="2400" b="1" dirty="0" smtClean="0"/>
              <a:t>DUPĂ</a:t>
            </a:r>
            <a:endParaRPr lang="en-US" sz="2400" b="1" dirty="0"/>
          </a:p>
        </p:txBody>
      </p:sp>
      <p:sp>
        <p:nvSpPr>
          <p:cNvPr id="8" name="Title 1"/>
          <p:cNvSpPr txBox="1">
            <a:spLocks/>
          </p:cNvSpPr>
          <p:nvPr/>
        </p:nvSpPr>
        <p:spPr>
          <a:xfrm rot="5400000">
            <a:off x="8751981" y="2973407"/>
            <a:ext cx="5489049" cy="688648"/>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ro-RO" sz="3600" b="1" dirty="0" smtClean="0">
                <a:solidFill>
                  <a:schemeClr val="accent6">
                    <a:lumMod val="50000"/>
                  </a:schemeClr>
                </a:solidFill>
              </a:rPr>
              <a:t>ENVIRONMENTAL DESIGN</a:t>
            </a:r>
            <a:endParaRPr lang="en-US" sz="3600" b="1" dirty="0">
              <a:solidFill>
                <a:schemeClr val="accent6">
                  <a:lumMod val="50000"/>
                </a:schemeClr>
              </a:solidFill>
            </a:endParaRPr>
          </a:p>
        </p:txBody>
      </p:sp>
      <p:pic>
        <p:nvPicPr>
          <p:cNvPr id="11266" name="Picture 2" descr="choi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691" y="2156415"/>
            <a:ext cx="6660107" cy="430552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5971" y="5867804"/>
            <a:ext cx="4666662" cy="369332"/>
          </a:xfrm>
          <a:prstGeom prst="rect">
            <a:avLst/>
          </a:prstGeom>
        </p:spPr>
        <p:txBody>
          <a:bodyPr wrap="none">
            <a:spAutoFit/>
          </a:bodyPr>
          <a:lstStyle/>
          <a:p>
            <a:r>
              <a:rPr lang="en-US" dirty="0"/>
              <a:t>https://jamesclear.com/choice-architecture</a:t>
            </a:r>
          </a:p>
        </p:txBody>
      </p:sp>
    </p:spTree>
    <p:extLst>
      <p:ext uri="{BB962C8B-B14F-4D97-AF65-F5344CB8AC3E}">
        <p14:creationId xmlns:p14="http://schemas.microsoft.com/office/powerpoint/2010/main" val="2541948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6004" y="1596788"/>
            <a:ext cx="5159375" cy="4708478"/>
          </a:xfrm>
          <a:prstGeom prst="rect">
            <a:avLst/>
          </a:prstGeom>
        </p:spPr>
      </p:pic>
      <p:sp>
        <p:nvSpPr>
          <p:cNvPr id="5" name="Title 1"/>
          <p:cNvSpPr>
            <a:spLocks noGrp="1"/>
          </p:cNvSpPr>
          <p:nvPr>
            <p:ph type="title"/>
          </p:nvPr>
        </p:nvSpPr>
        <p:spPr>
          <a:xfrm>
            <a:off x="1184837" y="573206"/>
            <a:ext cx="9610542" cy="796343"/>
          </a:xfrm>
          <a:solidFill>
            <a:schemeClr val="tx1">
              <a:lumMod val="65000"/>
              <a:lumOff val="35000"/>
            </a:schemeClr>
          </a:solidFill>
        </p:spPr>
        <p:txBody>
          <a:bodyPr/>
          <a:lstStyle/>
          <a:p>
            <a:pPr algn="ctr"/>
            <a:r>
              <a:rPr lang="ro-RO" b="1" dirty="0" smtClean="0">
                <a:solidFill>
                  <a:srgbClr val="FF6600"/>
                </a:solidFill>
              </a:rPr>
              <a:t>ARHITECTURA TIMPULUI</a:t>
            </a:r>
            <a:endParaRPr lang="en-US" b="1" dirty="0">
              <a:solidFill>
                <a:srgbClr val="FF6600"/>
              </a:solidFill>
            </a:endParaRPr>
          </a:p>
        </p:txBody>
      </p:sp>
      <p:sp>
        <p:nvSpPr>
          <p:cNvPr id="6" name="Title 1"/>
          <p:cNvSpPr txBox="1">
            <a:spLocks/>
          </p:cNvSpPr>
          <p:nvPr/>
        </p:nvSpPr>
        <p:spPr>
          <a:xfrm rot="5400000">
            <a:off x="8751981" y="2973407"/>
            <a:ext cx="5489049" cy="688648"/>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ro-RO" sz="3600" b="1" dirty="0" smtClean="0">
                <a:solidFill>
                  <a:schemeClr val="accent6">
                    <a:lumMod val="50000"/>
                  </a:schemeClr>
                </a:solidFill>
              </a:rPr>
              <a:t>ENVIRONMENTAL DESIGN</a:t>
            </a:r>
            <a:endParaRPr lang="en-US" sz="3600" b="1" dirty="0">
              <a:solidFill>
                <a:schemeClr val="accent6">
                  <a:lumMod val="50000"/>
                </a:schemeClr>
              </a:solidFill>
            </a:endParaRPr>
          </a:p>
        </p:txBody>
      </p:sp>
      <p:pic>
        <p:nvPicPr>
          <p:cNvPr id="19460" name="Picture 4" descr="Atomic Hab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71052">
            <a:off x="1342929" y="1596788"/>
            <a:ext cx="2891249" cy="443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261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82639"/>
            <a:ext cx="10058400" cy="754721"/>
          </a:xfrm>
          <a:solidFill>
            <a:schemeClr val="bg2">
              <a:lumMod val="75000"/>
            </a:schemeClr>
          </a:solidFill>
        </p:spPr>
        <p:txBody>
          <a:bodyPr/>
          <a:lstStyle/>
          <a:p>
            <a:pPr algn="ctr"/>
            <a:r>
              <a:rPr lang="ro-RO" b="1" dirty="0" smtClean="0"/>
              <a:t>Motive și scopuri</a:t>
            </a:r>
            <a:endParaRPr lang="en-US" b="1" dirty="0"/>
          </a:p>
        </p:txBody>
      </p:sp>
      <p:sp>
        <p:nvSpPr>
          <p:cNvPr id="4" name="Text Placeholder 3"/>
          <p:cNvSpPr>
            <a:spLocks noGrp="1"/>
          </p:cNvSpPr>
          <p:nvPr>
            <p:ph type="body" idx="1"/>
          </p:nvPr>
        </p:nvSpPr>
        <p:spPr/>
        <p:txBody>
          <a:bodyPr/>
          <a:lstStyle/>
          <a:p>
            <a:r>
              <a:rPr lang="ro-RO" b="1" dirty="0"/>
              <a:t>Funcțiile motivelor</a:t>
            </a:r>
            <a:endParaRPr lang="en-US" dirty="0"/>
          </a:p>
        </p:txBody>
      </p:sp>
      <p:sp>
        <p:nvSpPr>
          <p:cNvPr id="3" name="Content Placeholder 2"/>
          <p:cNvSpPr>
            <a:spLocks noGrp="1"/>
          </p:cNvSpPr>
          <p:nvPr>
            <p:ph sz="half" idx="2"/>
          </p:nvPr>
        </p:nvSpPr>
        <p:spPr>
          <a:ln>
            <a:solidFill>
              <a:schemeClr val="accent1"/>
            </a:solidFill>
          </a:ln>
        </p:spPr>
        <p:txBody>
          <a:bodyPr>
            <a:normAutofit lnSpcReduction="10000"/>
          </a:bodyPr>
          <a:lstStyle/>
          <a:p>
            <a:pPr>
              <a:buFont typeface="Wingdings" panose="05000000000000000000" pitchFamily="2" charset="2"/>
              <a:buChar char="q"/>
            </a:pPr>
            <a:r>
              <a:rPr lang="ro-RO" dirty="0" smtClean="0"/>
              <a:t> factori care (în condițiile externe date) declanșează și susțin activitatea</a:t>
            </a:r>
          </a:p>
          <a:p>
            <a:pPr>
              <a:buFont typeface="Wingdings" panose="05000000000000000000" pitchFamily="2" charset="2"/>
              <a:buChar char="q"/>
            </a:pPr>
            <a:r>
              <a:rPr lang="ro-RO" dirty="0"/>
              <a:t> </a:t>
            </a:r>
            <a:r>
              <a:rPr lang="ro-RO" dirty="0" smtClean="0"/>
              <a:t>2 funcții: </a:t>
            </a:r>
          </a:p>
          <a:p>
            <a:pPr marL="457200" indent="-457200">
              <a:buAutoNum type="alphaLcParenR"/>
            </a:pPr>
            <a:r>
              <a:rPr lang="ro-RO" b="1" dirty="0" smtClean="0"/>
              <a:t>activare</a:t>
            </a:r>
            <a:r>
              <a:rPr lang="ro-RO" dirty="0" smtClean="0"/>
              <a:t>, mobilizare energetică; </a:t>
            </a:r>
          </a:p>
          <a:p>
            <a:pPr marL="457200" indent="-457200">
              <a:buAutoNum type="alphaLcParenR"/>
            </a:pPr>
            <a:r>
              <a:rPr lang="ro-RO" b="1" dirty="0" smtClean="0"/>
              <a:t>direcționare</a:t>
            </a:r>
            <a:r>
              <a:rPr lang="ro-RO" dirty="0" smtClean="0"/>
              <a:t> a conduitei.</a:t>
            </a:r>
          </a:p>
          <a:p>
            <a:pPr marL="0" indent="0" algn="ctr">
              <a:buNone/>
            </a:pPr>
            <a:r>
              <a:rPr lang="ro-RO" b="1" dirty="0" smtClean="0">
                <a:solidFill>
                  <a:schemeClr val="tx2">
                    <a:lumMod val="75000"/>
                  </a:schemeClr>
                </a:solidFill>
              </a:rPr>
              <a:t>Motivul nu proiectează nemijlocit acțiunea pe un anumit obiectiv-scop. În funcție de condițiile existente se pot proiecta mai multe scopuri virtual posibile.</a:t>
            </a:r>
            <a:endParaRPr lang="en-US" b="1" dirty="0">
              <a:solidFill>
                <a:schemeClr val="tx2">
                  <a:lumMod val="75000"/>
                </a:schemeClr>
              </a:solidFill>
            </a:endParaRPr>
          </a:p>
        </p:txBody>
      </p:sp>
      <p:sp>
        <p:nvSpPr>
          <p:cNvPr id="5" name="Text Placeholder 4"/>
          <p:cNvSpPr>
            <a:spLocks noGrp="1"/>
          </p:cNvSpPr>
          <p:nvPr>
            <p:ph type="body" sz="quarter" idx="3"/>
          </p:nvPr>
        </p:nvSpPr>
        <p:spPr/>
        <p:txBody>
          <a:bodyPr/>
          <a:lstStyle/>
          <a:p>
            <a:r>
              <a:rPr lang="ro-RO" b="1" dirty="0" smtClean="0"/>
              <a:t>Vectorul motiv-scop</a:t>
            </a:r>
            <a:endParaRPr lang="en-US" b="1" dirty="0"/>
          </a:p>
        </p:txBody>
      </p:sp>
      <p:sp>
        <p:nvSpPr>
          <p:cNvPr id="10" name="Content Placeholder 9"/>
          <p:cNvSpPr>
            <a:spLocks noGrp="1"/>
          </p:cNvSpPr>
          <p:nvPr>
            <p:ph sz="quarter" idx="4"/>
          </p:nvPr>
        </p:nvSpPr>
        <p:spPr>
          <a:ln>
            <a:solidFill>
              <a:schemeClr val="accent1"/>
            </a:solidFill>
          </a:ln>
        </p:spPr>
        <p:txBody>
          <a:bodyPr>
            <a:normAutofit lnSpcReduction="10000"/>
          </a:bodyPr>
          <a:lstStyle/>
          <a:p>
            <a:r>
              <a:rPr lang="ro-RO" dirty="0" smtClean="0"/>
              <a:t>Motiv: foamea </a:t>
            </a:r>
            <a:endParaRPr lang="ro-RO" dirty="0"/>
          </a:p>
          <a:p>
            <a:r>
              <a:rPr lang="ro-RO" dirty="0" smtClean="0"/>
              <a:t>Acțiune: comportament alimentar</a:t>
            </a:r>
          </a:p>
          <a:p>
            <a:r>
              <a:rPr lang="ro-RO" dirty="0"/>
              <a:t>Scop: sațietatea</a:t>
            </a:r>
            <a:endParaRPr lang="en-US" dirty="0"/>
          </a:p>
          <a:p>
            <a:endParaRPr lang="ro-RO" dirty="0" smtClean="0"/>
          </a:p>
          <a:p>
            <a:endParaRPr lang="ro-RO" dirty="0"/>
          </a:p>
          <a:p>
            <a:endParaRPr lang="ro-RO" dirty="0" smtClean="0"/>
          </a:p>
          <a:p>
            <a:pPr marL="0" indent="0" algn="ctr">
              <a:buNone/>
            </a:pPr>
            <a:r>
              <a:rPr lang="ro-RO" b="1" dirty="0" smtClean="0">
                <a:solidFill>
                  <a:schemeClr val="accent3">
                    <a:lumMod val="75000"/>
                  </a:schemeClr>
                </a:solidFill>
              </a:rPr>
              <a:t>În motiv este cuprinsă o cerință/preferință față de mediu pe care scopul o concretizează.</a:t>
            </a:r>
          </a:p>
        </p:txBody>
      </p:sp>
      <p:pic>
        <p:nvPicPr>
          <p:cNvPr id="11" name="Content Placeholder 8"/>
          <p:cNvPicPr>
            <a:picLocks noChangeAspect="1"/>
          </p:cNvPicPr>
          <p:nvPr/>
        </p:nvPicPr>
        <p:blipFill rotWithShape="1">
          <a:blip r:embed="rId2"/>
          <a:srcRect t="27737" b="28574"/>
          <a:stretch/>
        </p:blipFill>
        <p:spPr>
          <a:xfrm>
            <a:off x="6217920" y="3670933"/>
            <a:ext cx="4937125" cy="1446663"/>
          </a:xfrm>
          <a:prstGeom prst="rect">
            <a:avLst/>
          </a:prstGeom>
        </p:spPr>
      </p:pic>
    </p:spTree>
    <p:extLst>
      <p:ext uri="{BB962C8B-B14F-4D97-AF65-F5344CB8AC3E}">
        <p14:creationId xmlns:p14="http://schemas.microsoft.com/office/powerpoint/2010/main" val="3628180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337" y="668741"/>
            <a:ext cx="10058400" cy="795664"/>
          </a:xfrm>
          <a:solidFill>
            <a:schemeClr val="bg2">
              <a:lumMod val="75000"/>
            </a:schemeClr>
          </a:solidFill>
        </p:spPr>
        <p:txBody>
          <a:bodyPr>
            <a:normAutofit/>
          </a:bodyPr>
          <a:lstStyle/>
          <a:p>
            <a:pPr algn="ctr"/>
            <a:r>
              <a:rPr lang="ro-RO" sz="3600" b="1" dirty="0" smtClean="0"/>
              <a:t>Valoarea pre-angajamentului</a:t>
            </a:r>
            <a:endParaRPr lang="en-US" sz="3600" b="1" dirty="0"/>
          </a:p>
        </p:txBody>
      </p:sp>
      <p:sp>
        <p:nvSpPr>
          <p:cNvPr id="3" name="Content Placeholder 2"/>
          <p:cNvSpPr>
            <a:spLocks noGrp="1"/>
          </p:cNvSpPr>
          <p:nvPr>
            <p:ph idx="1"/>
          </p:nvPr>
        </p:nvSpPr>
        <p:spPr>
          <a:xfrm>
            <a:off x="1056337" y="1978925"/>
            <a:ext cx="6477227" cy="4107976"/>
          </a:xfrm>
        </p:spPr>
        <p:txBody>
          <a:bodyPr>
            <a:normAutofit/>
          </a:bodyPr>
          <a:lstStyle/>
          <a:p>
            <a:pPr algn="just"/>
            <a:r>
              <a:rPr lang="es-ES" b="1" dirty="0"/>
              <a:t>Hernán Cortés de Monroy y Pizarro </a:t>
            </a:r>
            <a:r>
              <a:rPr lang="es-ES" b="1" dirty="0" smtClean="0"/>
              <a:t>Altamirano</a:t>
            </a:r>
            <a:r>
              <a:rPr lang="ro-RO" dirty="0" smtClean="0"/>
              <a:t>, conquistador spaniol, a condus o expediție din Cuba în Peninsula Yucatan </a:t>
            </a:r>
          </a:p>
          <a:p>
            <a:pPr algn="just"/>
            <a:r>
              <a:rPr lang="ro-RO" b="1" dirty="0" smtClean="0">
                <a:solidFill>
                  <a:srgbClr val="FF0066"/>
                </a:solidFill>
                <a:latin typeface="+mj-lt"/>
              </a:rPr>
              <a:t>Tehnica arderii bărcilor-</a:t>
            </a:r>
            <a:r>
              <a:rPr lang="ro-RO" dirty="0" smtClean="0">
                <a:solidFill>
                  <a:srgbClr val="FF3300"/>
                </a:solidFill>
                <a:latin typeface="+mj-lt"/>
              </a:rPr>
              <a:t> </a:t>
            </a:r>
            <a:r>
              <a:rPr lang="ro-RO" dirty="0" smtClean="0"/>
              <a:t>a dat foc ambarcațiunilor pentru ca soldații să nu aibă nicio cale decât înainte</a:t>
            </a:r>
          </a:p>
          <a:p>
            <a:pPr algn="just"/>
            <a:r>
              <a:rPr lang="ro-RO" b="1" dirty="0" smtClean="0"/>
              <a:t>Thomas Schelling</a:t>
            </a:r>
            <a:r>
              <a:rPr lang="ro-RO" dirty="0" smtClean="0"/>
              <a:t>, laureat al premiului Nobel în Științe Economice- pentru a ne atinge scopurile este nevoie </a:t>
            </a:r>
            <a:r>
              <a:rPr lang="ro-RO" b="1" dirty="0" smtClean="0"/>
              <a:t>să ne limităm opțiunile</a:t>
            </a:r>
            <a:r>
              <a:rPr lang="ro-RO" dirty="0" smtClean="0"/>
              <a:t>; a împrumutat termenul de pre-angajament din studiile asupra Războiului Rece- o națiune care face un pre-angajament adoptând o politică de răzbunare imediată și escaladată își face în acest fel amenințările mai credibile.</a:t>
            </a:r>
            <a:endParaRPr lang="en-US" dirty="0"/>
          </a:p>
        </p:txBody>
      </p:sp>
      <p:pic>
        <p:nvPicPr>
          <p:cNvPr id="3074" name="Picture 2" descr="www.biography.com/.image/t_share/MTE5NDg0MDU0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9549" y="2279141"/>
            <a:ext cx="3600451"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962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5953" y="1828799"/>
            <a:ext cx="10306909" cy="1433016"/>
          </a:xfrm>
        </p:spPr>
        <p:txBody>
          <a:bodyPr>
            <a:normAutofit/>
          </a:bodyPr>
          <a:lstStyle/>
          <a:p>
            <a:pPr marL="0" indent="0" algn="just">
              <a:buNone/>
            </a:pPr>
            <a:r>
              <a:rPr lang="ro-RO" sz="2200" dirty="0" smtClean="0">
                <a:solidFill>
                  <a:schemeClr val="tx1"/>
                </a:solidFill>
              </a:rPr>
              <a:t>Sinele supus tentației este, privind lucrurile din acest punct de vedere, un inamic impredictibil și în care nu putem avea încredere. Este nevoie să îl studiem, să-i cunoaștem slăbiciunile și să găsim o cale să-l constrângem să subscrie la preferințele noastre raționale.</a:t>
            </a:r>
            <a:endParaRPr lang="en-US" sz="2200" dirty="0">
              <a:solidFill>
                <a:schemeClr val="tx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6106" y="3801255"/>
            <a:ext cx="2874115" cy="2371281"/>
          </a:xfrm>
          <a:prstGeom prst="rect">
            <a:avLst/>
          </a:prstGeom>
        </p:spPr>
      </p:pic>
      <p:sp>
        <p:nvSpPr>
          <p:cNvPr id="5" name="TextBox 4"/>
          <p:cNvSpPr txBox="1"/>
          <p:nvPr/>
        </p:nvSpPr>
        <p:spPr>
          <a:xfrm>
            <a:off x="8129587" y="3163044"/>
            <a:ext cx="3343275" cy="677108"/>
          </a:xfrm>
          <a:prstGeom prst="rect">
            <a:avLst/>
          </a:prstGeom>
          <a:noFill/>
        </p:spPr>
        <p:txBody>
          <a:bodyPr wrap="square" rtlCol="0">
            <a:spAutoFit/>
          </a:bodyPr>
          <a:lstStyle/>
          <a:p>
            <a:pPr algn="ctr"/>
            <a:r>
              <a:rPr lang="en-US" sz="2000" b="1" dirty="0"/>
              <a:t>Draper Herbert James </a:t>
            </a:r>
            <a:r>
              <a:rPr lang="en-US" b="1" dirty="0"/>
              <a:t>Ulysses and the Sirens</a:t>
            </a:r>
          </a:p>
        </p:txBody>
      </p:sp>
      <p:sp>
        <p:nvSpPr>
          <p:cNvPr id="6" name="TextBox 5"/>
          <p:cNvSpPr txBox="1"/>
          <p:nvPr/>
        </p:nvSpPr>
        <p:spPr>
          <a:xfrm>
            <a:off x="1165953" y="3170219"/>
            <a:ext cx="6449285" cy="2985433"/>
          </a:xfrm>
          <a:prstGeom prst="rect">
            <a:avLst/>
          </a:prstGeom>
          <a:solidFill>
            <a:schemeClr val="bg2">
              <a:lumMod val="75000"/>
            </a:schemeClr>
          </a:solidFill>
        </p:spPr>
        <p:txBody>
          <a:bodyPr wrap="square" rtlCol="0">
            <a:spAutoFit/>
          </a:bodyPr>
          <a:lstStyle/>
          <a:p>
            <a:pPr algn="ctr"/>
            <a:r>
              <a:rPr lang="ro-RO" sz="2400" b="1" dirty="0" smtClean="0">
                <a:latin typeface="+mj-lt"/>
              </a:rPr>
              <a:t>Utilizarea tehnologiei pentru a ne ține de treabă</a:t>
            </a:r>
          </a:p>
          <a:p>
            <a:pPr algn="just"/>
            <a:r>
              <a:rPr lang="ro-RO" sz="2000" b="1" dirty="0" smtClean="0"/>
              <a:t>”</a:t>
            </a:r>
            <a:r>
              <a:rPr lang="ro-RO" sz="2000" b="1" dirty="0" err="1" smtClean="0"/>
              <a:t>Freedom</a:t>
            </a:r>
            <a:r>
              <a:rPr lang="ro-RO" sz="2000" b="1" dirty="0" smtClean="0"/>
              <a:t>” (macfreedom.com)- </a:t>
            </a:r>
            <a:r>
              <a:rPr lang="ro-RO" sz="2000" dirty="0" smtClean="0"/>
              <a:t>închide accesul computerului la Internet pe o perioadă determinată</a:t>
            </a:r>
          </a:p>
          <a:p>
            <a:pPr algn="just"/>
            <a:r>
              <a:rPr lang="ro-RO" sz="2000" b="1" dirty="0" smtClean="0"/>
              <a:t>”Anti-social” (anti-social.cc)</a:t>
            </a:r>
            <a:r>
              <a:rPr lang="ro-RO" sz="2000" dirty="0" smtClean="0"/>
              <a:t>- te ține departe de rețele sociale și e-mail</a:t>
            </a:r>
          </a:p>
          <a:p>
            <a:pPr algn="just"/>
            <a:r>
              <a:rPr lang="ro-RO" sz="2000" b="1" dirty="0" smtClean="0"/>
              <a:t>”</a:t>
            </a:r>
            <a:r>
              <a:rPr lang="ro-RO" sz="2000" b="1" dirty="0" err="1" smtClean="0"/>
              <a:t>procrasDonate</a:t>
            </a:r>
            <a:r>
              <a:rPr lang="ro-RO" sz="2000" b="1" dirty="0" smtClean="0"/>
              <a:t>” (procrasdonate.com)-</a:t>
            </a:r>
            <a:r>
              <a:rPr lang="ro-RO" sz="2000" dirty="0" smtClean="0"/>
              <a:t> te taxează pentru fiecare oră pierdută pe Net și trimite banii la organizații de caritate)</a:t>
            </a:r>
          </a:p>
        </p:txBody>
      </p:sp>
      <p:sp>
        <p:nvSpPr>
          <p:cNvPr id="2" name="TextBox 1"/>
          <p:cNvSpPr txBox="1"/>
          <p:nvPr/>
        </p:nvSpPr>
        <p:spPr>
          <a:xfrm>
            <a:off x="1261487" y="923090"/>
            <a:ext cx="9888734" cy="584775"/>
          </a:xfrm>
          <a:prstGeom prst="rect">
            <a:avLst/>
          </a:prstGeom>
          <a:solidFill>
            <a:schemeClr val="bg2">
              <a:lumMod val="75000"/>
            </a:schemeClr>
          </a:solidFill>
        </p:spPr>
        <p:txBody>
          <a:bodyPr wrap="square" rtlCol="0">
            <a:spAutoFit/>
          </a:bodyPr>
          <a:lstStyle/>
          <a:p>
            <a:pPr algn="ctr"/>
            <a:r>
              <a:rPr lang="ro-RO" sz="3200" b="1" dirty="0">
                <a:solidFill>
                  <a:sysClr val="windowText" lastClr="000000"/>
                </a:solidFill>
              </a:rPr>
              <a:t>Constrângerea sinelui supus </a:t>
            </a:r>
            <a:r>
              <a:rPr lang="ro-RO" sz="3200" b="1" dirty="0" smtClean="0">
                <a:solidFill>
                  <a:sysClr val="windowText" lastClr="000000"/>
                </a:solidFill>
              </a:rPr>
              <a:t>tentației</a:t>
            </a:r>
            <a:endParaRPr lang="ro-RO" sz="3200" b="1" dirty="0">
              <a:solidFill>
                <a:sysClr val="windowText" lastClr="000000"/>
              </a:solidFill>
            </a:endParaRPr>
          </a:p>
        </p:txBody>
      </p:sp>
    </p:spTree>
    <p:extLst>
      <p:ext uri="{BB962C8B-B14F-4D97-AF65-F5344CB8AC3E}">
        <p14:creationId xmlns:p14="http://schemas.microsoft.com/office/powerpoint/2010/main" val="1863551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3103" y="1965278"/>
            <a:ext cx="10178322" cy="2265528"/>
          </a:xfrm>
        </p:spPr>
        <p:txBody>
          <a:bodyPr>
            <a:normAutofit fontScale="92500"/>
          </a:bodyPr>
          <a:lstStyle/>
          <a:p>
            <a:pPr>
              <a:lnSpc>
                <a:spcPct val="120000"/>
              </a:lnSpc>
              <a:buFont typeface="Wingdings" panose="05000000000000000000" pitchFamily="2" charset="2"/>
              <a:buChar char="Ø"/>
            </a:pPr>
            <a:r>
              <a:rPr lang="ro-RO" sz="2600" dirty="0" smtClean="0"/>
              <a:t>Seifuri cu deschidere temporizată în care îți poți ține cardurile de credit</a:t>
            </a:r>
          </a:p>
          <a:p>
            <a:pPr>
              <a:lnSpc>
                <a:spcPct val="120000"/>
              </a:lnSpc>
              <a:buFont typeface="Wingdings" panose="05000000000000000000" pitchFamily="2" charset="2"/>
              <a:buChar char="Ø"/>
            </a:pPr>
            <a:r>
              <a:rPr lang="ro-RO" sz="2600" dirty="0" smtClean="0"/>
              <a:t>Achiziționarea unui abonament pe un an de zile la o sală de sport scumpă</a:t>
            </a:r>
          </a:p>
          <a:p>
            <a:pPr>
              <a:lnSpc>
                <a:spcPct val="120000"/>
              </a:lnSpc>
              <a:buFont typeface="Wingdings" panose="05000000000000000000" pitchFamily="2" charset="2"/>
              <a:buChar char="Ø"/>
            </a:pPr>
            <a:r>
              <a:rPr lang="ro-RO" sz="2600" dirty="0" smtClean="0"/>
              <a:t>Ceasuri cu roți care încep să o ia la goană când sună alarma și trebuie să te ridici să le cauți și să le oprești</a:t>
            </a:r>
          </a:p>
          <a:p>
            <a:endParaRPr lang="en-US" dirty="0"/>
          </a:p>
        </p:txBody>
      </p:sp>
      <p:pic>
        <p:nvPicPr>
          <p:cNvPr id="4" name="Picture 3"/>
          <p:cNvPicPr/>
          <p:nvPr/>
        </p:nvPicPr>
        <p:blipFill rotWithShape="1">
          <a:blip r:embed="rId2"/>
          <a:srcRect l="10256" t="24800" r="44231" b="16192"/>
          <a:stretch/>
        </p:blipFill>
        <p:spPr bwMode="auto">
          <a:xfrm>
            <a:off x="7335846" y="3971564"/>
            <a:ext cx="2857964" cy="1825796"/>
          </a:xfrm>
          <a:prstGeom prst="rect">
            <a:avLst/>
          </a:prstGeom>
          <a:ln>
            <a:noFill/>
          </a:ln>
          <a:extLst>
            <a:ext uri="{53640926-AAD7-44D8-BBD7-CCE9431645EC}">
              <a14:shadowObscured xmlns:a14="http://schemas.microsoft.com/office/drawing/2010/main"/>
            </a:ext>
          </a:extLst>
        </p:spPr>
      </p:pic>
      <p:pic>
        <p:nvPicPr>
          <p:cNvPr id="4098" name="Picture 2" descr="Coerni Digital Running LCD Creative Movable Alarm Clock With ..."/>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7556" y="4230806"/>
            <a:ext cx="2228418" cy="1494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23103" y="4608016"/>
            <a:ext cx="3452884" cy="830997"/>
          </a:xfrm>
          <a:prstGeom prst="rect">
            <a:avLst/>
          </a:prstGeom>
          <a:noFill/>
        </p:spPr>
        <p:txBody>
          <a:bodyPr wrap="square" rtlCol="0">
            <a:spAutoFit/>
          </a:bodyPr>
          <a:lstStyle/>
          <a:p>
            <a:pPr algn="ctr"/>
            <a:r>
              <a:rPr lang="ro-RO" sz="2400" b="1" dirty="0" smtClean="0"/>
              <a:t>Dan </a:t>
            </a:r>
            <a:r>
              <a:rPr lang="ro-RO" sz="2400" b="1" dirty="0" err="1" smtClean="0"/>
              <a:t>Ariely</a:t>
            </a:r>
            <a:endParaRPr lang="ro-RO" sz="2400" b="1" dirty="0" smtClean="0"/>
          </a:p>
          <a:p>
            <a:pPr algn="ctr"/>
            <a:r>
              <a:rPr lang="ro-RO" sz="2400" b="1" dirty="0" smtClean="0"/>
              <a:t>Duke University</a:t>
            </a:r>
            <a:endParaRPr lang="en-US" sz="2400" b="1" dirty="0"/>
          </a:p>
        </p:txBody>
      </p:sp>
      <p:sp>
        <p:nvSpPr>
          <p:cNvPr id="5" name="TextBox 4"/>
          <p:cNvSpPr txBox="1"/>
          <p:nvPr/>
        </p:nvSpPr>
        <p:spPr>
          <a:xfrm>
            <a:off x="1796309" y="703557"/>
            <a:ext cx="9435798" cy="954107"/>
          </a:xfrm>
          <a:prstGeom prst="rect">
            <a:avLst/>
          </a:prstGeom>
          <a:solidFill>
            <a:schemeClr val="bg2">
              <a:lumMod val="75000"/>
            </a:schemeClr>
          </a:solidFill>
        </p:spPr>
        <p:txBody>
          <a:bodyPr wrap="square" rtlCol="0">
            <a:spAutoFit/>
          </a:bodyPr>
          <a:lstStyle/>
          <a:p>
            <a:pPr algn="ctr"/>
            <a:r>
              <a:rPr lang="ro-RO" sz="2800" b="1" dirty="0"/>
              <a:t>Alte modalități prin care ne putem constrânge </a:t>
            </a:r>
            <a:endParaRPr lang="ro-RO" sz="2800" b="1" dirty="0" smtClean="0"/>
          </a:p>
          <a:p>
            <a:pPr algn="ctr"/>
            <a:r>
              <a:rPr lang="ro-RO" sz="2800" b="1" dirty="0" smtClean="0"/>
              <a:t>sinele </a:t>
            </a:r>
            <a:r>
              <a:rPr lang="ro-RO" sz="2800" b="1" dirty="0"/>
              <a:t>supus tentației</a:t>
            </a:r>
            <a:endParaRPr lang="en-US" sz="2800" b="1" dirty="0"/>
          </a:p>
        </p:txBody>
      </p:sp>
      <p:sp>
        <p:nvSpPr>
          <p:cNvPr id="6" name="Rectangle 5"/>
          <p:cNvSpPr/>
          <p:nvPr/>
        </p:nvSpPr>
        <p:spPr>
          <a:xfrm>
            <a:off x="4133339" y="5893012"/>
            <a:ext cx="5371983" cy="369332"/>
          </a:xfrm>
          <a:prstGeom prst="rect">
            <a:avLst/>
          </a:prstGeom>
        </p:spPr>
        <p:txBody>
          <a:bodyPr wrap="none">
            <a:spAutoFit/>
          </a:bodyPr>
          <a:lstStyle/>
          <a:p>
            <a:r>
              <a:rPr lang="en-US"/>
              <a:t>https://www.youtube.com/watch?v=PPQhj6ktYSo</a:t>
            </a:r>
          </a:p>
        </p:txBody>
      </p:sp>
    </p:spTree>
    <p:extLst>
      <p:ext uri="{BB962C8B-B14F-4D97-AF65-F5344CB8AC3E}">
        <p14:creationId xmlns:p14="http://schemas.microsoft.com/office/powerpoint/2010/main" val="1705506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64592" y="374585"/>
            <a:ext cx="10178322" cy="814003"/>
          </a:xfrm>
        </p:spPr>
        <p:txBody>
          <a:bodyPr>
            <a:normAutofit/>
          </a:bodyPr>
          <a:lstStyle/>
          <a:p>
            <a:pPr algn="ctr">
              <a:lnSpc>
                <a:spcPct val="107000"/>
              </a:lnSpc>
              <a:spcAft>
                <a:spcPts val="800"/>
              </a:spcAft>
            </a:pPr>
            <a:r>
              <a:rPr lang="ro-RO" sz="3600" dirty="0">
                <a:solidFill>
                  <a:srgbClr val="FF6600"/>
                </a:solidFill>
                <a:latin typeface="Impact" panose="020B0806030902050204" pitchFamily="34" charset="0"/>
                <a:ea typeface="Calibri" panose="020F0502020204030204" pitchFamily="34" charset="0"/>
                <a:cs typeface="Times New Roman" panose="02020603050405020304" pitchFamily="18" charset="0"/>
              </a:rPr>
              <a:t>Intenția de implementare</a:t>
            </a:r>
            <a:endParaRPr lang="en-US" sz="3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14702" y="2002591"/>
            <a:ext cx="6345056" cy="3701282"/>
          </a:xfrm>
          <a:prstGeom prst="rect">
            <a:avLst/>
          </a:prstGeom>
        </p:spPr>
      </p:pic>
      <p:sp>
        <p:nvSpPr>
          <p:cNvPr id="5" name="Rectangle 4"/>
          <p:cNvSpPr/>
          <p:nvPr/>
        </p:nvSpPr>
        <p:spPr>
          <a:xfrm>
            <a:off x="1433882" y="1188588"/>
            <a:ext cx="8706404" cy="487506"/>
          </a:xfrm>
          <a:prstGeom prst="rect">
            <a:avLst/>
          </a:prstGeom>
        </p:spPr>
        <p:txBody>
          <a:bodyPr wrap="square">
            <a:spAutoFit/>
          </a:bodyPr>
          <a:lstStyle/>
          <a:p>
            <a:pPr indent="457200" algn="ctr">
              <a:lnSpc>
                <a:spcPct val="107000"/>
              </a:lnSpc>
              <a:spcAft>
                <a:spcPts val="800"/>
              </a:spcAft>
            </a:pPr>
            <a:r>
              <a:rPr lang="ro-RO" sz="2400" dirty="0" smtClean="0">
                <a:latin typeface="Impact" panose="020B0806030902050204" pitchFamily="34" charset="0"/>
                <a:ea typeface="Calibri" panose="020F0502020204030204" pitchFamily="34" charset="0"/>
                <a:cs typeface="Times New Roman" panose="02020603050405020304" pitchFamily="18" charset="0"/>
              </a:rPr>
              <a:t>după Peter M. </a:t>
            </a:r>
            <a:r>
              <a:rPr lang="ro-RO" sz="2400" dirty="0" err="1" smtClean="0">
                <a:latin typeface="Impact" panose="020B0806030902050204" pitchFamily="34" charset="0"/>
                <a:ea typeface="Calibri" panose="020F0502020204030204" pitchFamily="34" charset="0"/>
                <a:cs typeface="Times New Roman" panose="02020603050405020304" pitchFamily="18" charset="0"/>
              </a:rPr>
              <a:t>Gollwitzer</a:t>
            </a:r>
            <a:r>
              <a:rPr lang="ro-RO" sz="2400" dirty="0" smtClean="0">
                <a:latin typeface="Impact" panose="020B0806030902050204" pitchFamily="34" charset="0"/>
                <a:ea typeface="Calibri" panose="020F0502020204030204" pitchFamily="34" charset="0"/>
                <a:cs typeface="Times New Roman" panose="02020603050405020304" pitchFamily="18" charset="0"/>
              </a:rPr>
              <a:t> &amp; </a:t>
            </a:r>
            <a:r>
              <a:rPr lang="ro-RO" sz="2400" dirty="0" err="1" smtClean="0">
                <a:latin typeface="Impact" panose="020B0806030902050204" pitchFamily="34" charset="0"/>
                <a:ea typeface="Calibri" panose="020F0502020204030204" pitchFamily="34" charset="0"/>
                <a:cs typeface="Times New Roman" panose="02020603050405020304" pitchFamily="18" charset="0"/>
              </a:rPr>
              <a:t>Paschal</a:t>
            </a:r>
            <a:r>
              <a:rPr lang="ro-RO" sz="2400" dirty="0" smtClean="0">
                <a:latin typeface="Impact" panose="020B0806030902050204" pitchFamily="34" charset="0"/>
                <a:ea typeface="Calibri" panose="020F0502020204030204" pitchFamily="34" charset="0"/>
                <a:cs typeface="Times New Roman" panose="02020603050405020304" pitchFamily="18" charset="0"/>
              </a:rPr>
              <a:t> </a:t>
            </a:r>
            <a:r>
              <a:rPr lang="ro-RO" sz="2400" dirty="0" err="1" smtClean="0">
                <a:latin typeface="Impact" panose="020B0806030902050204" pitchFamily="34" charset="0"/>
                <a:ea typeface="Calibri" panose="020F0502020204030204" pitchFamily="34" charset="0"/>
                <a:cs typeface="Times New Roman" panose="02020603050405020304" pitchFamily="18" charset="0"/>
              </a:rPr>
              <a:t>Sheeran</a:t>
            </a:r>
            <a:r>
              <a:rPr lang="ro-RO" sz="2400" dirty="0" smtClean="0">
                <a:latin typeface="Impact" panose="020B0806030902050204" pitchFamily="34" charset="0"/>
                <a:ea typeface="Calibri" panose="020F0502020204030204" pitchFamily="34" charset="0"/>
                <a:cs typeface="Times New Roman" panose="02020603050405020304" pitchFamily="18" charset="0"/>
              </a:rPr>
              <a:t> (1999)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6400801" y="1872343"/>
            <a:ext cx="4942114" cy="4524315"/>
          </a:xfrm>
          <a:prstGeom prst="rect">
            <a:avLst/>
          </a:prstGeom>
          <a:noFill/>
        </p:spPr>
        <p:txBody>
          <a:bodyPr wrap="square" rtlCol="0">
            <a:spAutoFit/>
          </a:bodyPr>
          <a:lstStyle/>
          <a:p>
            <a:pPr algn="just"/>
            <a:r>
              <a:rPr lang="ro-RO" sz="2400" dirty="0"/>
              <a:t>Formularea sugerată este: </a:t>
            </a:r>
            <a:r>
              <a:rPr lang="ro-RO" sz="2400" b="1" dirty="0"/>
              <a:t>Dacă..., atunci...</a:t>
            </a:r>
            <a:endParaRPr lang="en-US" sz="2400" dirty="0"/>
          </a:p>
          <a:p>
            <a:pPr algn="just"/>
            <a:endParaRPr lang="ro-RO" sz="2400" b="1" dirty="0" smtClean="0"/>
          </a:p>
          <a:p>
            <a:pPr algn="just"/>
            <a:r>
              <a:rPr lang="ro-RO" sz="2400" b="1" dirty="0" smtClean="0"/>
              <a:t>Exemplu:</a:t>
            </a:r>
          </a:p>
          <a:p>
            <a:pPr algn="just"/>
            <a:endParaRPr lang="en-US" sz="2400" dirty="0"/>
          </a:p>
          <a:p>
            <a:pPr algn="just"/>
            <a:r>
              <a:rPr lang="ro-RO" sz="2400" dirty="0"/>
              <a:t>Scop: să rămân calm în situația generatoare de anxietate</a:t>
            </a:r>
            <a:r>
              <a:rPr lang="ro-RO" sz="2400" dirty="0" smtClean="0"/>
              <a:t>.</a:t>
            </a:r>
          </a:p>
          <a:p>
            <a:pPr algn="just"/>
            <a:endParaRPr lang="en-US" sz="2400" dirty="0"/>
          </a:p>
          <a:p>
            <a:pPr algn="just"/>
            <a:r>
              <a:rPr lang="ro-RO" sz="2400" dirty="0">
                <a:solidFill>
                  <a:srgbClr val="FF6600"/>
                </a:solidFill>
                <a:latin typeface="+mj-lt"/>
              </a:rPr>
              <a:t>Dacă</a:t>
            </a:r>
            <a:r>
              <a:rPr lang="ro-RO" sz="2400" b="1" dirty="0"/>
              <a:t> începe să-mi bată inima tare, </a:t>
            </a:r>
            <a:r>
              <a:rPr lang="ro-RO" sz="2400" dirty="0">
                <a:solidFill>
                  <a:srgbClr val="FF6600"/>
                </a:solidFill>
                <a:latin typeface="+mj-lt"/>
              </a:rPr>
              <a:t>atunci</a:t>
            </a:r>
            <a:r>
              <a:rPr lang="ro-RO" sz="2400" b="1" dirty="0"/>
              <a:t> voi face exercițiul de respirație 4:8.</a:t>
            </a:r>
            <a:endParaRPr lang="en-US" sz="2400" b="1" dirty="0"/>
          </a:p>
          <a:p>
            <a:endParaRPr lang="en-US" sz="2400" dirty="0"/>
          </a:p>
        </p:txBody>
      </p:sp>
    </p:spTree>
    <p:extLst>
      <p:ext uri="{BB962C8B-B14F-4D97-AF65-F5344CB8AC3E}">
        <p14:creationId xmlns:p14="http://schemas.microsoft.com/office/powerpoint/2010/main" val="330258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s maze has three solutions. Can you solve them all?"/>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96361" y="182879"/>
            <a:ext cx="10281139" cy="578314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6485206" y="1941343"/>
            <a:ext cx="4392294" cy="420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txBox="1">
            <a:spLocks/>
          </p:cNvSpPr>
          <p:nvPr/>
        </p:nvSpPr>
        <p:spPr>
          <a:xfrm>
            <a:off x="7195624" y="3086890"/>
            <a:ext cx="2971457" cy="1755208"/>
          </a:xfrm>
          <a:prstGeom prst="rect">
            <a:avLst/>
          </a:prstGeom>
          <a:solidFill>
            <a:schemeClr val="tx2">
              <a:lumMod val="20000"/>
              <a:lumOff val="80000"/>
            </a:schemeClr>
          </a:solidFill>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ro-RO" sz="2800" b="1" dirty="0" smtClean="0">
                <a:solidFill>
                  <a:schemeClr val="accent3">
                    <a:lumMod val="75000"/>
                  </a:schemeClr>
                </a:solidFill>
              </a:rPr>
              <a:t>Motivațiile sociale </a:t>
            </a:r>
            <a:br>
              <a:rPr lang="ro-RO" sz="2800" b="1" dirty="0" smtClean="0">
                <a:solidFill>
                  <a:schemeClr val="accent3">
                    <a:lumMod val="75000"/>
                  </a:schemeClr>
                </a:solidFill>
              </a:rPr>
            </a:br>
            <a:r>
              <a:rPr lang="ro-RO" sz="2800" b="1" dirty="0" smtClean="0">
                <a:solidFill>
                  <a:schemeClr val="accent3">
                    <a:lumMod val="75000"/>
                  </a:schemeClr>
                </a:solidFill>
              </a:rPr>
              <a:t>și psihologice </a:t>
            </a:r>
            <a:br>
              <a:rPr lang="ro-RO" sz="2800" b="1" dirty="0" smtClean="0">
                <a:solidFill>
                  <a:schemeClr val="accent3">
                    <a:lumMod val="75000"/>
                  </a:schemeClr>
                </a:solidFill>
              </a:rPr>
            </a:br>
            <a:r>
              <a:rPr lang="ro-RO" sz="2800" b="1" dirty="0" smtClean="0">
                <a:solidFill>
                  <a:schemeClr val="accent3">
                    <a:lumMod val="75000"/>
                  </a:schemeClr>
                </a:solidFill>
              </a:rPr>
              <a:t>alcătuiesc un </a:t>
            </a:r>
            <a:br>
              <a:rPr lang="ro-RO" sz="2800" b="1" dirty="0" smtClean="0">
                <a:solidFill>
                  <a:schemeClr val="accent3">
                    <a:lumMod val="75000"/>
                  </a:schemeClr>
                </a:solidFill>
              </a:rPr>
            </a:br>
            <a:r>
              <a:rPr lang="ro-RO" sz="2800" b="1" dirty="0" smtClean="0">
                <a:solidFill>
                  <a:schemeClr val="accent3">
                    <a:lumMod val="75000"/>
                  </a:schemeClr>
                </a:solidFill>
              </a:rPr>
              <a:t>labirint complex.</a:t>
            </a:r>
            <a:endParaRPr lang="en-US" sz="2800" b="1" dirty="0">
              <a:solidFill>
                <a:schemeClr val="accent3">
                  <a:lumMod val="75000"/>
                </a:schemeClr>
              </a:solidFill>
            </a:endParaRPr>
          </a:p>
        </p:txBody>
      </p:sp>
      <p:sp>
        <p:nvSpPr>
          <p:cNvPr id="12" name="Title 6"/>
          <p:cNvSpPr>
            <a:spLocks noGrp="1"/>
          </p:cNvSpPr>
          <p:nvPr>
            <p:ph type="title"/>
          </p:nvPr>
        </p:nvSpPr>
        <p:spPr>
          <a:xfrm>
            <a:off x="745588" y="1111349"/>
            <a:ext cx="4135901" cy="3418448"/>
          </a:xfrm>
          <a:solidFill>
            <a:schemeClr val="tx2">
              <a:lumMod val="20000"/>
              <a:lumOff val="80000"/>
            </a:schemeClr>
          </a:solidFill>
        </p:spPr>
        <p:txBody>
          <a:bodyPr>
            <a:normAutofit fontScale="90000"/>
          </a:bodyPr>
          <a:lstStyle/>
          <a:p>
            <a:pPr algn="ctr"/>
            <a:r>
              <a:rPr lang="ro-RO" sz="2800" b="1" dirty="0" smtClean="0">
                <a:solidFill>
                  <a:srgbClr val="FF0000"/>
                </a:solidFill>
              </a:rPr>
              <a:t>La copil </a:t>
            </a:r>
            <a:r>
              <a:rPr lang="ro-RO" sz="2800" b="1" dirty="0" smtClean="0">
                <a:solidFill>
                  <a:schemeClr val="accent3">
                    <a:lumMod val="75000"/>
                  </a:schemeClr>
                </a:solidFill>
              </a:rPr>
              <a:t>conexiunile stimul- răspuns (S-R) sunt mai evidente.</a:t>
            </a:r>
            <a:br>
              <a:rPr lang="ro-RO" sz="2800" b="1" dirty="0" smtClean="0">
                <a:solidFill>
                  <a:schemeClr val="accent3">
                    <a:lumMod val="75000"/>
                  </a:schemeClr>
                </a:solidFill>
              </a:rPr>
            </a:br>
            <a:r>
              <a:rPr lang="ro-RO" sz="2800" b="1" dirty="0" smtClean="0">
                <a:solidFill>
                  <a:srgbClr val="FF0000"/>
                </a:solidFill>
              </a:rPr>
              <a:t>La adult</a:t>
            </a:r>
            <a:r>
              <a:rPr lang="ro-RO" sz="2800" b="1" dirty="0" smtClean="0">
                <a:solidFill>
                  <a:schemeClr val="accent3">
                    <a:lumMod val="75000"/>
                  </a:schemeClr>
                </a:solidFill>
              </a:rPr>
              <a:t>, intervin tot mai multe </a:t>
            </a:r>
            <a:r>
              <a:rPr lang="ro-RO" sz="2800" b="1" dirty="0" smtClean="0">
                <a:solidFill>
                  <a:schemeClr val="accent5"/>
                </a:solidFill>
              </a:rPr>
              <a:t>verigi mijlocitoare</a:t>
            </a:r>
            <a:r>
              <a:rPr lang="ro-RO" sz="2800" b="1" dirty="0" smtClean="0">
                <a:solidFill>
                  <a:schemeClr val="accent3">
                    <a:lumMod val="75000"/>
                  </a:schemeClr>
                </a:solidFill>
              </a:rPr>
              <a:t>, reacția comportamentală dobândind tot mai mare autonomie față de stimulii externi.</a:t>
            </a:r>
            <a:endParaRPr lang="en-US" sz="2800" b="1" dirty="0">
              <a:solidFill>
                <a:schemeClr val="accent3">
                  <a:lumMod val="75000"/>
                </a:schemeClr>
              </a:solidFill>
            </a:endParaRPr>
          </a:p>
        </p:txBody>
      </p:sp>
      <p:sp>
        <p:nvSpPr>
          <p:cNvPr id="13" name="TextBox 12"/>
          <p:cNvSpPr txBox="1"/>
          <p:nvPr/>
        </p:nvSpPr>
        <p:spPr>
          <a:xfrm>
            <a:off x="1762009" y="5160637"/>
            <a:ext cx="4326341" cy="1015663"/>
          </a:xfrm>
          <a:prstGeom prst="rect">
            <a:avLst/>
          </a:prstGeom>
          <a:noFill/>
        </p:spPr>
        <p:txBody>
          <a:bodyPr wrap="square" rtlCol="0">
            <a:spAutoFit/>
          </a:bodyPr>
          <a:lstStyle/>
          <a:p>
            <a:pPr algn="ctr"/>
            <a:r>
              <a:rPr lang="ro-RO" sz="2000" b="1" dirty="0" smtClean="0"/>
              <a:t>Cum acționează verigile interne (medierea cognitivă) în contextul motivației?</a:t>
            </a:r>
            <a:endParaRPr lang="en-US" sz="2000" b="1" dirty="0"/>
          </a:p>
        </p:txBody>
      </p:sp>
      <p:pic>
        <p:nvPicPr>
          <p:cNvPr id="14" name="Picture 2" descr="question mark | 3d human with a red question mark | Damián Navas | Flick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351" y="4044463"/>
            <a:ext cx="2492090" cy="249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9682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037230"/>
            <a:ext cx="10058400" cy="700130"/>
          </a:xfrm>
          <a:solidFill>
            <a:schemeClr val="bg2">
              <a:lumMod val="75000"/>
            </a:schemeClr>
          </a:solidFill>
        </p:spPr>
        <p:txBody>
          <a:bodyPr>
            <a:normAutofit/>
          </a:bodyPr>
          <a:lstStyle/>
          <a:p>
            <a:r>
              <a:rPr lang="ro-RO" sz="4000" b="1" dirty="0" smtClean="0"/>
              <a:t>Originea nevoilor/condițiilor interne</a:t>
            </a:r>
            <a:endParaRPr lang="en-US" sz="4000" b="1" dirty="0"/>
          </a:p>
        </p:txBody>
      </p:sp>
      <p:pic>
        <p:nvPicPr>
          <p:cNvPr id="4" name="Picture 3"/>
          <p:cNvPicPr>
            <a:picLocks noChangeAspect="1"/>
          </p:cNvPicPr>
          <p:nvPr/>
        </p:nvPicPr>
        <p:blipFill>
          <a:blip r:embed="rId2"/>
          <a:stretch>
            <a:fillRect/>
          </a:stretch>
        </p:blipFill>
        <p:spPr>
          <a:xfrm>
            <a:off x="682387" y="1621587"/>
            <a:ext cx="4689632" cy="3125250"/>
          </a:xfrm>
          <a:prstGeom prst="rect">
            <a:avLst/>
          </a:prstGeom>
        </p:spPr>
      </p:pic>
      <p:sp>
        <p:nvSpPr>
          <p:cNvPr id="5" name="Rounded Rectangular Callout 4"/>
          <p:cNvSpPr/>
          <p:nvPr/>
        </p:nvSpPr>
        <p:spPr>
          <a:xfrm>
            <a:off x="5868537" y="2320119"/>
            <a:ext cx="5390866" cy="292062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b="1" dirty="0" smtClean="0"/>
              <a:t>Condițiile/ nevoile interne sunt </a:t>
            </a:r>
            <a:r>
              <a:rPr lang="ro-RO" sz="2400" b="1" dirty="0" smtClean="0">
                <a:solidFill>
                  <a:srgbClr val="FF0000"/>
                </a:solidFill>
              </a:rPr>
              <a:t>produsul interacțiunii în timp dintre organism și mediu</a:t>
            </a:r>
            <a:r>
              <a:rPr lang="ro-RO" sz="2400" b="1" dirty="0" smtClean="0"/>
              <a:t>, fiind determinate prin antecedente filogenetice, istorice și individuale.</a:t>
            </a:r>
            <a:endParaRPr lang="en-US" sz="2400" b="1" dirty="0"/>
          </a:p>
        </p:txBody>
      </p:sp>
    </p:spTree>
    <p:extLst>
      <p:ext uri="{BB962C8B-B14F-4D97-AF65-F5344CB8AC3E}">
        <p14:creationId xmlns:p14="http://schemas.microsoft.com/office/powerpoint/2010/main" val="32284909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uroscience for Agile Teams: The SCARF Model - Netmind"/>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4895" y="1696692"/>
            <a:ext cx="7110483" cy="464737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1165519" y="818866"/>
            <a:ext cx="10058400" cy="741073"/>
          </a:xfrm>
          <a:solidFill>
            <a:schemeClr val="bg2">
              <a:lumMod val="75000"/>
            </a:schemeClr>
          </a:solidFill>
        </p:spPr>
        <p:txBody>
          <a:bodyPr/>
          <a:lstStyle/>
          <a:p>
            <a:pPr algn="ctr"/>
            <a:r>
              <a:rPr lang="ro-RO" b="1" dirty="0" smtClean="0"/>
              <a:t>Cum vă satisfaceți aceste nevoi?</a:t>
            </a:r>
            <a:endParaRPr lang="en-US" b="1" dirty="0"/>
          </a:p>
        </p:txBody>
      </p:sp>
      <p:pic>
        <p:nvPicPr>
          <p:cNvPr id="3076" name="Picture 4" descr="https://images-rajhraciek-cdn.rshop.sk/md/products/f74fb3acaeb8a0149624ba04fb747ac5.jpg"/>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flipH="1">
            <a:off x="537712" y="4020379"/>
            <a:ext cx="3800475" cy="18954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66368" y="6373505"/>
            <a:ext cx="8149988" cy="369332"/>
          </a:xfrm>
          <a:prstGeom prst="rect">
            <a:avLst/>
          </a:prstGeom>
        </p:spPr>
        <p:txBody>
          <a:bodyPr wrap="none">
            <a:spAutoFit/>
          </a:bodyPr>
          <a:lstStyle/>
          <a:p>
            <a:r>
              <a:rPr lang="ro-RO" b="1" dirty="0" smtClean="0"/>
              <a:t>Maimuța nedreptățită</a:t>
            </a:r>
            <a:r>
              <a:rPr lang="ro-RO" dirty="0" smtClean="0"/>
              <a:t>: </a:t>
            </a:r>
            <a:r>
              <a:rPr lang="en-US" dirty="0" smtClean="0"/>
              <a:t>https://www.youtube.com/watch?v=meiU6TxysCg</a:t>
            </a:r>
            <a:endParaRPr lang="en-US" dirty="0"/>
          </a:p>
        </p:txBody>
      </p:sp>
    </p:spTree>
    <p:extLst>
      <p:ext uri="{BB962C8B-B14F-4D97-AF65-F5344CB8AC3E}">
        <p14:creationId xmlns:p14="http://schemas.microsoft.com/office/powerpoint/2010/main" val="345358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1000" fill="hold"/>
                                        <p:tgtEl>
                                          <p:spTgt spid="3076"/>
                                        </p:tgtEl>
                                        <p:attrNameLst>
                                          <p:attrName>ppt_x</p:attrName>
                                        </p:attrNameLst>
                                      </p:cBhvr>
                                      <p:tavLst>
                                        <p:tav tm="0">
                                          <p:val>
                                            <p:strVal val="0-#ppt_w/2"/>
                                          </p:val>
                                        </p:tav>
                                        <p:tav tm="100000">
                                          <p:val>
                                            <p:strVal val="#ppt_x"/>
                                          </p:val>
                                        </p:tav>
                                      </p:tavLst>
                                    </p:anim>
                                    <p:anim calcmode="lin" valueType="num">
                                      <p:cBhvr additive="base">
                                        <p:cTn id="8" dur="1000" fill="hold"/>
                                        <p:tgtEl>
                                          <p:spTgt spid="3076"/>
                                        </p:tgtEl>
                                        <p:attrNameLst>
                                          <p:attrName>ppt_y</p:attrName>
                                        </p:attrNameLst>
                                      </p:cBhvr>
                                      <p:tavLst>
                                        <p:tav tm="0">
                                          <p:val>
                                            <p:strVal val="0-#ppt_h/2"/>
                                          </p:val>
                                        </p:tav>
                                        <p:tav tm="100000">
                                          <p:val>
                                            <p:strVal val="#ppt_y"/>
                                          </p:val>
                                        </p:tav>
                                      </p:tavLst>
                                    </p:anim>
                                  </p:childTnLst>
                                  <p:subTnLst>
                                    <p:audio>
                                      <p:cMediaNode vol="7000">
                                        <p:cTn display="0" masterRel="sameClick">
                                          <p:stCondLst>
                                            <p:cond evt="begin" delay="0">
                                              <p:tn val="5"/>
                                            </p:cond>
                                          </p:stCondLst>
                                          <p:endCondLst>
                                            <p:cond evt="onStopAudio" delay="0">
                                              <p:tgtEl>
                                                <p:sldTgt/>
                                              </p:tgtEl>
                                            </p:cond>
                                          </p:endCondLst>
                                        </p:cTn>
                                        <p:tgtEl>
                                          <p:sndTgt r:embed="rId2" name="breez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689" y="941696"/>
            <a:ext cx="10058400" cy="713778"/>
          </a:xfrm>
          <a:solidFill>
            <a:schemeClr val="bg2">
              <a:lumMod val="75000"/>
            </a:schemeClr>
          </a:solidFill>
        </p:spPr>
        <p:txBody>
          <a:bodyPr>
            <a:normAutofit/>
          </a:bodyPr>
          <a:lstStyle/>
          <a:p>
            <a:pPr algn="ctr"/>
            <a:r>
              <a:rPr lang="ro-RO" sz="4000" b="1" dirty="0" smtClean="0"/>
              <a:t>Gama motivațiilor conduitei umane</a:t>
            </a:r>
            <a:endParaRPr lang="en-US" sz="4000" b="1" dirty="0"/>
          </a:p>
        </p:txBody>
      </p:sp>
      <p:sp>
        <p:nvSpPr>
          <p:cNvPr id="3" name="Oval 2"/>
          <p:cNvSpPr/>
          <p:nvPr/>
        </p:nvSpPr>
        <p:spPr>
          <a:xfrm>
            <a:off x="1042689" y="2129051"/>
            <a:ext cx="2792332" cy="2620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Acțiunile umane sunt de obicei </a:t>
            </a:r>
            <a:r>
              <a:rPr lang="ro-RO" b="1" dirty="0" err="1" smtClean="0"/>
              <a:t>plurimotivate</a:t>
            </a:r>
            <a:r>
              <a:rPr lang="ro-RO" b="1" dirty="0" smtClean="0"/>
              <a:t>.</a:t>
            </a:r>
            <a:endParaRPr lang="en-US" b="1" dirty="0"/>
          </a:p>
        </p:txBody>
      </p:sp>
      <p:grpSp>
        <p:nvGrpSpPr>
          <p:cNvPr id="11" name="Group 10"/>
          <p:cNvGrpSpPr/>
          <p:nvPr/>
        </p:nvGrpSpPr>
        <p:grpSpPr>
          <a:xfrm>
            <a:off x="4853142" y="1936930"/>
            <a:ext cx="5230963" cy="4736540"/>
            <a:chOff x="6791124" y="1964226"/>
            <a:chExt cx="5230963" cy="4736540"/>
          </a:xfrm>
        </p:grpSpPr>
        <p:sp>
          <p:nvSpPr>
            <p:cNvPr id="4" name="Oval 3"/>
            <p:cNvSpPr/>
            <p:nvPr/>
          </p:nvSpPr>
          <p:spPr>
            <a:xfrm>
              <a:off x="9887917" y="2338997"/>
              <a:ext cx="1930249" cy="180992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Trebuințe</a:t>
              </a:r>
              <a:endParaRPr lang="en-US" b="1" dirty="0"/>
            </a:p>
          </p:txBody>
        </p:sp>
        <p:sp>
          <p:nvSpPr>
            <p:cNvPr id="5" name="Oval 4"/>
            <p:cNvSpPr/>
            <p:nvPr/>
          </p:nvSpPr>
          <p:spPr>
            <a:xfrm>
              <a:off x="6791124" y="3502954"/>
              <a:ext cx="2116768" cy="200622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Impulsuri</a:t>
              </a:r>
              <a:endParaRPr lang="en-US" b="1" dirty="0"/>
            </a:p>
          </p:txBody>
        </p:sp>
        <p:sp>
          <p:nvSpPr>
            <p:cNvPr id="6" name="Oval 5"/>
            <p:cNvSpPr/>
            <p:nvPr/>
          </p:nvSpPr>
          <p:spPr>
            <a:xfrm>
              <a:off x="6960357" y="2593074"/>
              <a:ext cx="1586780" cy="15558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Dorințe</a:t>
              </a:r>
              <a:endParaRPr lang="en-US" b="1" dirty="0"/>
            </a:p>
          </p:txBody>
        </p:sp>
        <p:sp>
          <p:nvSpPr>
            <p:cNvPr id="7" name="Oval 6"/>
            <p:cNvSpPr/>
            <p:nvPr/>
          </p:nvSpPr>
          <p:spPr>
            <a:xfrm>
              <a:off x="9089636" y="3671817"/>
              <a:ext cx="1596562" cy="158257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Intenții</a:t>
              </a:r>
              <a:endParaRPr lang="en-US" b="1" dirty="0"/>
            </a:p>
          </p:txBody>
        </p:sp>
        <p:sp>
          <p:nvSpPr>
            <p:cNvPr id="8" name="Oval 7"/>
            <p:cNvSpPr/>
            <p:nvPr/>
          </p:nvSpPr>
          <p:spPr>
            <a:xfrm>
              <a:off x="8601729" y="1964226"/>
              <a:ext cx="1641371" cy="155237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Scopuri</a:t>
              </a:r>
              <a:endParaRPr lang="en-US" b="1" dirty="0"/>
            </a:p>
          </p:txBody>
        </p:sp>
        <p:sp>
          <p:nvSpPr>
            <p:cNvPr id="9" name="Oval 8"/>
            <p:cNvSpPr/>
            <p:nvPr/>
          </p:nvSpPr>
          <p:spPr>
            <a:xfrm>
              <a:off x="8188656" y="4913763"/>
              <a:ext cx="1883391" cy="178700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Aspirații</a:t>
              </a:r>
              <a:endParaRPr lang="en-US" b="1" dirty="0"/>
            </a:p>
          </p:txBody>
        </p:sp>
        <p:sp>
          <p:nvSpPr>
            <p:cNvPr id="10" name="Oval 9"/>
            <p:cNvSpPr/>
            <p:nvPr/>
          </p:nvSpPr>
          <p:spPr>
            <a:xfrm>
              <a:off x="10194878" y="4462818"/>
              <a:ext cx="1827209" cy="1715807"/>
            </a:xfrm>
            <a:prstGeom prst="ellipse">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Idealuri</a:t>
              </a:r>
              <a:endParaRPr lang="en-US" b="1" dirty="0"/>
            </a:p>
          </p:txBody>
        </p:sp>
      </p:grpSp>
      <p:sp>
        <p:nvSpPr>
          <p:cNvPr id="13" name="Oval 12"/>
          <p:cNvSpPr/>
          <p:nvPr/>
        </p:nvSpPr>
        <p:spPr>
          <a:xfrm>
            <a:off x="9880184" y="3263719"/>
            <a:ext cx="1827209" cy="171580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b="1" dirty="0" smtClean="0"/>
              <a:t>Interese</a:t>
            </a:r>
            <a:endParaRPr lang="en-US" b="1" dirty="0"/>
          </a:p>
        </p:txBody>
      </p:sp>
    </p:spTree>
    <p:extLst>
      <p:ext uri="{BB962C8B-B14F-4D97-AF65-F5344CB8AC3E}">
        <p14:creationId xmlns:p14="http://schemas.microsoft.com/office/powerpoint/2010/main" val="300047120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08A7C76D78834DA041FF15C698142B" ma:contentTypeVersion="8" ma:contentTypeDescription="Create a new document." ma:contentTypeScope="" ma:versionID="fa3d9d235a0665d9acf8a04abc366860">
  <xsd:schema xmlns:xsd="http://www.w3.org/2001/XMLSchema" xmlns:xs="http://www.w3.org/2001/XMLSchema" xmlns:p="http://schemas.microsoft.com/office/2006/metadata/properties" xmlns:ns2="1f964045-88d3-4872-bc4d-aec5516d6b47" xmlns:ns3="1818ae71-73b1-42cb-ac66-ac639ea65b22" targetNamespace="http://schemas.microsoft.com/office/2006/metadata/properties" ma:root="true" ma:fieldsID="2568ac33fb22d9dc72fa2acb43e10ea5" ns2:_="" ns3:_="">
    <xsd:import namespace="1f964045-88d3-4872-bc4d-aec5516d6b47"/>
    <xsd:import namespace="1818ae71-73b1-42cb-ac66-ac639ea65b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964045-88d3-4872-bc4d-aec5516d6b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18ae71-73b1-42cb-ac66-ac639ea65b2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A9AF14-B688-45B2-9940-0BDD78C2E366}"/>
</file>

<file path=customXml/itemProps2.xml><?xml version="1.0" encoding="utf-8"?>
<ds:datastoreItem xmlns:ds="http://schemas.openxmlformats.org/officeDocument/2006/customXml" ds:itemID="{987A50E4-3048-485A-A89B-019B8578D803}"/>
</file>

<file path=customXml/itemProps3.xml><?xml version="1.0" encoding="utf-8"?>
<ds:datastoreItem xmlns:ds="http://schemas.openxmlformats.org/officeDocument/2006/customXml" ds:itemID="{1205BE41-FA84-4685-B798-A3304513C8D1}"/>
</file>

<file path=docProps/app.xml><?xml version="1.0" encoding="utf-8"?>
<Properties xmlns="http://schemas.openxmlformats.org/officeDocument/2006/extended-properties" xmlns:vt="http://schemas.openxmlformats.org/officeDocument/2006/docPropsVTypes">
  <Template>Retrospect</Template>
  <TotalTime>1603</TotalTime>
  <Words>3148</Words>
  <Application>Microsoft Office PowerPoint</Application>
  <PresentationFormat>Widescreen</PresentationFormat>
  <Paragraphs>338</Paragraphs>
  <Slides>53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Calibri</vt:lpstr>
      <vt:lpstr>Georgia</vt:lpstr>
      <vt:lpstr>Impact</vt:lpstr>
      <vt:lpstr>Times New Roman</vt:lpstr>
      <vt:lpstr>Wingdings</vt:lpstr>
      <vt:lpstr>Retrospect</vt:lpstr>
      <vt:lpstr>Psihologia educației</vt:lpstr>
      <vt:lpstr>Ce este motivația?</vt:lpstr>
      <vt:lpstr>Interacțiunea individ-mediu</vt:lpstr>
      <vt:lpstr>Interacțiunea individ-mediu</vt:lpstr>
      <vt:lpstr>Motive și scopuri</vt:lpstr>
      <vt:lpstr>La copil conexiunile stimul- răspuns (S-R) sunt mai evidente. La adult, intervin tot mai multe verigi mijlocitoare, reacția comportamentală dobândind tot mai mare autonomie față de stimulii externi.</vt:lpstr>
      <vt:lpstr>Originea nevoilor/condițiilor interne</vt:lpstr>
      <vt:lpstr>Cum vă satisfaceți aceste nevoi?</vt:lpstr>
      <vt:lpstr>Gama motivațiilor conduitei umane</vt:lpstr>
      <vt:lpstr>Gama motivațiilor conduitei umane</vt:lpstr>
      <vt:lpstr>Gama motivațiilor conduitei umane</vt:lpstr>
      <vt:lpstr>Gama motivațiilor conduitei umane</vt:lpstr>
      <vt:lpstr>Trebuințe primare și secundare</vt:lpstr>
      <vt:lpstr>Evoluție în timp </vt:lpstr>
      <vt:lpstr>Forța de determinare a motivelor secundare</vt:lpstr>
      <vt:lpstr>Motivație intrinsecă- extrinsecă</vt:lpstr>
      <vt:lpstr>Cum putem aplica această idee în educație?</vt:lpstr>
      <vt:lpstr>Recompensarea unei activităţi iniţial făcute din plăcere, conduce la pierderea motivaţiei pentru respectiva activitate.</vt:lpstr>
      <vt:lpstr>Experiment Mark Lepper Şi David Greene (1978)</vt:lpstr>
      <vt:lpstr>Locus of Control (LOC)</vt:lpstr>
      <vt:lpstr>Motivația cognitivă</vt:lpstr>
      <vt:lpstr>Motivația afectivă</vt:lpstr>
      <vt:lpstr>Motivația afectivă</vt:lpstr>
      <vt:lpstr>Nivel de aspirație versus expectanță</vt:lpstr>
      <vt:lpstr>Relația dintre nivelul de activare și performanță</vt:lpstr>
      <vt:lpstr>Relația dintre nivelul de activare și performanță (dificultatea sarcinii)</vt:lpstr>
      <vt:lpstr>Piramida lui Maslow</vt:lpstr>
      <vt:lpstr>Piramida lui Maslow</vt:lpstr>
      <vt:lpstr>PowerPoint Presentation</vt:lpstr>
      <vt:lpstr>PowerPoint Presentation</vt:lpstr>
      <vt:lpstr>Teorii ale motivației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 descoperire neașteptată</vt:lpstr>
      <vt:lpstr>Promisiunea recompensei</vt:lpstr>
      <vt:lpstr>Promisiunea recompensei</vt:lpstr>
      <vt:lpstr>Neurobiologia dorinței </vt:lpstr>
      <vt:lpstr>Funcționarea sistemului de căutare a recompensei</vt:lpstr>
      <vt:lpstr>PowerPoint Presentation</vt:lpstr>
      <vt:lpstr>PowerPoint Presentation</vt:lpstr>
      <vt:lpstr>Concepte noi</vt:lpstr>
      <vt:lpstr>ARHITECTURA SPAȚIULUI</vt:lpstr>
      <vt:lpstr>ARHITECTURA TIMPULUI</vt:lpstr>
      <vt:lpstr>Valoarea pre-angajamentului</vt:lpstr>
      <vt:lpstr>PowerPoint Presentation</vt:lpstr>
      <vt:lpstr>PowerPoint Presentation</vt:lpstr>
      <vt:lpstr>Intenția de implementare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Psihologia educației</dc:title>
  <dc:creator>veronique_cl</dc:creator>
  <cp:lastModifiedBy>veronique_cl</cp:lastModifiedBy>
  <cp:revision>54</cp:revision>
  <dcterms:created xsi:type="dcterms:W3CDTF">2021-11-15T20:26:56Z</dcterms:created>
  <dcterms:modified xsi:type="dcterms:W3CDTF">2021-11-19T11:52:04Z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0x010100C508A7C76D78834DA041FF15C698142B</vt:lpwstr>
  </property>
</Properties>
</file>